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6"/>
  </p:notesMasterIdLst>
  <p:handoutMasterIdLst>
    <p:handoutMasterId r:id="rId17"/>
  </p:handoutMasterIdLst>
  <p:sldIdLst>
    <p:sldId id="257" r:id="rId3"/>
    <p:sldId id="260" r:id="rId4"/>
    <p:sldId id="261" r:id="rId5"/>
    <p:sldId id="262" r:id="rId6"/>
    <p:sldId id="263" r:id="rId7"/>
    <p:sldId id="264" r:id="rId8"/>
    <p:sldId id="272" r:id="rId9"/>
    <p:sldId id="265" r:id="rId10"/>
    <p:sldId id="270" r:id="rId11"/>
    <p:sldId id="266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99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52F4B4A-E307-47E1-839B-29F1B8175CE0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D282FD4B-2110-4CA1-A54C-09B9C2E10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D6FDD18-DE22-4C8A-AD4A-80E4D221ED62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DBA6C2E0-B7F0-4AB2-8A87-0FCC1A736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C4A9-A133-4C56-8228-258C0DF0A08D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C01-17DA-4C4E-8EC0-690FFA0C2807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43C7-3E62-45EE-9893-7BEE759CD0E7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33400" y="3619500"/>
            <a:ext cx="7848600" cy="838200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4800" kern="1200" cap="all" baseline="0">
                <a:solidFill>
                  <a:schemeClr val="tx1"/>
                </a:solidFill>
                <a:effectLst>
                  <a:outerShdw blurRad="94454" dist="50800" dir="2700000" algn="tl" rotWithShape="0">
                    <a:srgbClr val="000000">
                      <a:alpha val="36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90600" y="4343400"/>
            <a:ext cx="7391400" cy="914400"/>
          </a:xfrm>
        </p:spPr>
        <p:txBody>
          <a:bodyPr>
            <a:noAutofit/>
          </a:bodyPr>
          <a:lstStyle>
            <a:lvl1pPr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990600" y="1476375"/>
            <a:ext cx="5410200" cy="352425"/>
          </a:xfrm>
        </p:spPr>
        <p:txBody>
          <a:bodyPr anchor="b" anchorCtr="0"/>
          <a:lstStyle>
            <a:lvl1pPr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90600" y="5819777"/>
            <a:ext cx="7391400" cy="304799"/>
          </a:xfrm>
        </p:spPr>
        <p:txBody>
          <a:bodyPr>
            <a:no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Rectangle 1"/>
          <p:cNvSpPr>
            <a:spLocks noGrp="1"/>
          </p:cNvSpPr>
          <p:nvPr>
            <p:ph type="title"/>
          </p:nvPr>
        </p:nvSpPr>
        <p:spPr>
          <a:xfrm>
            <a:off x="990600" y="609599"/>
            <a:ext cx="8153400" cy="989013"/>
          </a:xfrm>
        </p:spPr>
        <p:txBody>
          <a:bodyPr anchor="ctr" anchorCtr="0">
            <a:norm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47750" y="5808662"/>
            <a:ext cx="5334000" cy="1588"/>
          </a:xfrm>
          <a:prstGeom prst="line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7230-0A79-4CA4-9288-EC7ABEFC9835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FA6D-309E-43AE-B0DA-C46C31121F28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8F26-11E2-4EDD-9C06-E9845E4CFEB7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D721-0B9B-43A0-9B30-F96D1BD1976E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B3AD-C6A9-43B3-ABFE-9914060EFAFD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FE9C-49CD-4495-85C4-DA9DF62D8E62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119C-D97C-4A6D-8F72-FBD8A183F9DB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B449-0351-449D-8E40-0924C627E375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33F-815B-4998-A426-C6AE28248E97}" type="datetime1">
              <a:rPr lang="en-US" smtClean="0"/>
              <a:t>9/10/2015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Uzm. Psi. Dan. Bingül UZEL</a:t>
            </a:r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8CE7-68F5-41DF-B820-82E57A425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85784" y="2786058"/>
            <a:ext cx="6300192" cy="1143000"/>
          </a:xfrm>
        </p:spPr>
        <p:txBody>
          <a:bodyPr>
            <a:noAutofit/>
          </a:bodyPr>
          <a:lstStyle/>
          <a:p>
            <a:r>
              <a:rPr lang="tr-TR" sz="8000" b="1" dirty="0" err="1" smtClean="0"/>
              <a:t>Mentör</a:t>
            </a:r>
            <a:r>
              <a:rPr lang="tr-TR" sz="8000" b="1" dirty="0" smtClean="0"/>
              <a:t> Öğretmenlik</a:t>
            </a:r>
            <a:endParaRPr lang="tr-TR" sz="8000" b="1" dirty="0"/>
          </a:p>
        </p:txBody>
      </p:sp>
      <p:pic>
        <p:nvPicPr>
          <p:cNvPr id="7" name="6 Resim" descr="http://www.dunya.com/d/other/size-mentor-diyebilir-miyim-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285992"/>
            <a:ext cx="3071834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Mentör hangi konular üzerinde çalışır?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84784"/>
            <a:ext cx="7067128" cy="537321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Öğrencinin problem çözme </a:t>
            </a:r>
          </a:p>
          <a:p>
            <a:pPr>
              <a:buNone/>
            </a:pPr>
            <a:r>
              <a:rPr lang="tr-TR" dirty="0" smtClean="0"/>
              <a:t>becerilerini geliştirmeye yönelik </a:t>
            </a:r>
          </a:p>
          <a:p>
            <a:pPr>
              <a:buNone/>
            </a:pPr>
            <a:r>
              <a:rPr lang="tr-TR" dirty="0" smtClean="0"/>
              <a:t>çalışmalar</a:t>
            </a:r>
          </a:p>
          <a:p>
            <a:r>
              <a:rPr lang="tr-TR" dirty="0" smtClean="0"/>
              <a:t>Öğrencinin basarı ve devam </a:t>
            </a:r>
          </a:p>
          <a:p>
            <a:pPr>
              <a:buNone/>
            </a:pPr>
            <a:r>
              <a:rPr lang="tr-TR" dirty="0" smtClean="0"/>
              <a:t>durumu ile ilgilenmek,</a:t>
            </a:r>
          </a:p>
          <a:p>
            <a:r>
              <a:rPr lang="tr-TR" dirty="0" smtClean="0"/>
              <a:t>Öğrenci ile beraber başarısını </a:t>
            </a:r>
          </a:p>
          <a:p>
            <a:pPr>
              <a:buNone/>
            </a:pPr>
            <a:r>
              <a:rPr lang="tr-TR" dirty="0" smtClean="0"/>
              <a:t>ve sosyal uyumunu arttırmaya </a:t>
            </a:r>
          </a:p>
          <a:p>
            <a:pPr>
              <a:buNone/>
            </a:pPr>
            <a:r>
              <a:rPr lang="tr-TR" dirty="0" smtClean="0"/>
              <a:t>yönelik çalışmalar,</a:t>
            </a:r>
          </a:p>
          <a:p>
            <a:r>
              <a:rPr lang="tr-TR" dirty="0" smtClean="0"/>
              <a:t>Öğrencinin gereksinimleri doğrultusunda sosyal gelişimine destek vermek,</a:t>
            </a:r>
          </a:p>
          <a:p>
            <a:r>
              <a:rPr lang="tr-TR" dirty="0" smtClean="0"/>
              <a:t>Öğrencinin motive olmasına ve yardımcı olmak</a:t>
            </a:r>
          </a:p>
        </p:txBody>
      </p:sp>
      <p:pic>
        <p:nvPicPr>
          <p:cNvPr id="4" name="3 Resim" descr="kocluk.jpg"/>
          <p:cNvPicPr>
            <a:picLocks noChangeAspect="1"/>
          </p:cNvPicPr>
          <p:nvPr/>
        </p:nvPicPr>
        <p:blipFill>
          <a:blip r:embed="rId2" cstate="print"/>
          <a:srcRect l="19094" r="18301"/>
          <a:stretch>
            <a:fillRect/>
          </a:stretch>
        </p:blipFill>
        <p:spPr>
          <a:xfrm>
            <a:off x="5436096" y="1196752"/>
            <a:ext cx="3707904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5482952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 Sözleşme Metni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Öğrenci </a:t>
            </a:r>
            <a:r>
              <a:rPr lang="tr-TR" dirty="0" err="1" smtClean="0"/>
              <a:t>mentörlüğü</a:t>
            </a:r>
            <a:r>
              <a:rPr lang="tr-TR" dirty="0" smtClean="0"/>
              <a:t> psikoterapi değildir, kişisel ve eğitim ile ilgili hedef yaratma/ gerçekleştirme konularında tasarlanmış profesyonel bir yardım ilişkisi olarak algılanmalıdır. Profesyonel psikolojik yardım gerektiren durumlarda okul rehberlik servisinin değerlendirmesi ile yönlendirme yapılır.</a:t>
            </a:r>
          </a:p>
          <a:p>
            <a:r>
              <a:rPr lang="tr-TR" dirty="0" err="1" smtClean="0"/>
              <a:t>Mentörlük</a:t>
            </a:r>
            <a:r>
              <a:rPr lang="tr-TR" dirty="0" smtClean="0"/>
              <a:t> süreci bir “tavsiye” ve “öğretmenlik” ilişkisi değildir.</a:t>
            </a:r>
          </a:p>
          <a:p>
            <a:r>
              <a:rPr lang="tr-TR" dirty="0" smtClean="0"/>
              <a:t>Öğrenci her girişimi için araştırma, karar verme ve eyleme geçme konularında sorumludur. Ancak yaşamsal konularda veliye bilgi verilir.</a:t>
            </a:r>
          </a:p>
        </p:txBody>
      </p:sp>
      <p:pic>
        <p:nvPicPr>
          <p:cNvPr id="4" name="3 Resim" descr="İçer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9" y="0"/>
            <a:ext cx="3779912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5050904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 Sözleşme Metni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Mentörlük</a:t>
            </a:r>
            <a:r>
              <a:rPr lang="tr-TR" dirty="0" smtClean="0"/>
              <a:t> görüşmelerinde gizlilik esastır. Bu esas doğrultusunda öğrencinin yazılı izni olmadan veliye bilgi verilmez.</a:t>
            </a:r>
          </a:p>
          <a:p>
            <a:r>
              <a:rPr lang="tr-TR" dirty="0" err="1" smtClean="0"/>
              <a:t>Mentörlük</a:t>
            </a:r>
            <a:r>
              <a:rPr lang="tr-TR" dirty="0" smtClean="0"/>
              <a:t> görüşmelerinde üçüncü şahıslar bulundurulmaz. Ancak öğrenci ismi vermeden seanslara ilişkin genel değerlendirmeler görüş alışverişi ve eğitim amaçlı diğer koçlar ve rehberlik servisi ile paylaşılabilir.</a:t>
            </a:r>
          </a:p>
          <a:p>
            <a:r>
              <a:rPr lang="tr-TR" dirty="0" smtClean="0"/>
              <a:t>Bu sözleşme iki kopya olarak düzenlenerek her iki nüshası öğrenci ve veli tarafından imzalanır ve bir nüshası öğrenci dosyasına bir nüshası veliye verilir.</a:t>
            </a:r>
          </a:p>
        </p:txBody>
      </p:sp>
      <p:pic>
        <p:nvPicPr>
          <p:cNvPr id="4" name="3 Resim" descr="İçer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9" y="0"/>
            <a:ext cx="3779912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"/>
            <a:ext cx="8229600" cy="4005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6000" dirty="0" smtClean="0"/>
              <a:t> </a:t>
            </a:r>
            <a:r>
              <a:rPr lang="tr-TR" sz="5500" dirty="0" smtClean="0"/>
              <a:t>“Kimseye bir şey öğretemezsiniz, sadece cevabı kendi içinde bulmasına yardımcı olursunuz.’’ </a:t>
            </a:r>
            <a:r>
              <a:rPr lang="tr-TR" sz="5500" dirty="0" smtClean="0">
                <a:solidFill>
                  <a:srgbClr val="C00000"/>
                </a:solidFill>
              </a:rPr>
              <a:t>Galileo.</a:t>
            </a:r>
            <a:endParaRPr lang="tr-TR" sz="5500" dirty="0">
              <a:solidFill>
                <a:srgbClr val="C00000"/>
              </a:solidFill>
            </a:endParaRPr>
          </a:p>
        </p:txBody>
      </p:sp>
      <p:pic>
        <p:nvPicPr>
          <p:cNvPr id="4" name="3 Resim" descr="kocluk_mentorlu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65104"/>
            <a:ext cx="9144000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Mentör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276872"/>
            <a:ext cx="3888432" cy="309634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Rehber</a:t>
            </a:r>
          </a:p>
          <a:p>
            <a:r>
              <a:rPr lang="tr-TR" dirty="0" smtClean="0"/>
              <a:t>Akıl hocası</a:t>
            </a:r>
          </a:p>
          <a:p>
            <a:r>
              <a:rPr lang="tr-TR" dirty="0" smtClean="0"/>
              <a:t>Öğretmen</a:t>
            </a:r>
          </a:p>
          <a:p>
            <a:r>
              <a:rPr lang="tr-TR" dirty="0" smtClean="0"/>
              <a:t>Yol gösterici</a:t>
            </a:r>
          </a:p>
          <a:p>
            <a:r>
              <a:rPr lang="tr-TR" dirty="0" smtClean="0"/>
              <a:t>Güç birliği </a:t>
            </a:r>
          </a:p>
          <a:p>
            <a:pPr>
              <a:buNone/>
            </a:pPr>
            <a:r>
              <a:rPr lang="tr-TR" dirty="0" smtClean="0"/>
              <a:t>yapan</a:t>
            </a:r>
            <a:endParaRPr lang="tr-TR" dirty="0"/>
          </a:p>
        </p:txBody>
      </p:sp>
      <p:pic>
        <p:nvPicPr>
          <p:cNvPr id="4" name="3 Resim" descr="Size 'mentor' diyebilir miyim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84784"/>
            <a:ext cx="5015835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Neden mentör?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Mentör, öğrencinin; </a:t>
            </a:r>
          </a:p>
          <a:p>
            <a:r>
              <a:rPr lang="tr-TR" sz="2800" dirty="0" smtClean="0"/>
              <a:t>kendini tanımasına,</a:t>
            </a:r>
          </a:p>
          <a:p>
            <a:r>
              <a:rPr lang="tr-TR" sz="2800" dirty="0" smtClean="0"/>
              <a:t>kendisinde geliştirebileceği alanlarla ilgili hedef belirlemesine</a:t>
            </a:r>
          </a:p>
          <a:p>
            <a:r>
              <a:rPr lang="tr-TR" sz="2800" dirty="0" smtClean="0"/>
              <a:t>öğrenme becerilerini kazanmasına,</a:t>
            </a:r>
          </a:p>
          <a:p>
            <a:r>
              <a:rPr lang="tr-TR" sz="2800" dirty="0" smtClean="0"/>
              <a:t>organizasyonel beceriler ve sorumluluk duygusu geliştirmesine yardımcı olmak,</a:t>
            </a:r>
          </a:p>
          <a:p>
            <a:r>
              <a:rPr lang="tr-TR" sz="2800" dirty="0" smtClean="0"/>
              <a:t>Yaşadığı/karşılaşabileceği problemlerle baş etme becerisini geliştirmeyi </a:t>
            </a:r>
          </a:p>
          <a:p>
            <a:pPr>
              <a:buNone/>
            </a:pPr>
            <a:r>
              <a:rPr lang="tr-TR" sz="2800" dirty="0" smtClean="0"/>
              <a:t>						amaçlamaktadır.</a:t>
            </a:r>
            <a:endParaRPr lang="tr-TR" sz="2800" dirty="0"/>
          </a:p>
        </p:txBody>
      </p:sp>
      <p:pic>
        <p:nvPicPr>
          <p:cNvPr id="4" name="3 Resim" descr="hizmet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0"/>
            <a:ext cx="3635896" cy="2475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332656"/>
            <a:ext cx="375476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Mentör ne iş yapar?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525963"/>
          </a:xfrm>
        </p:spPr>
        <p:txBody>
          <a:bodyPr>
            <a:noAutofit/>
          </a:bodyPr>
          <a:lstStyle/>
          <a:p>
            <a:r>
              <a:rPr lang="tr-TR" sz="2800" dirty="0" smtClean="0"/>
              <a:t>Ben ne istiyorum?Ben neler yapabilirim?Ben neleri yapmaktan hoşlanırım?Ben nerede olmak istiyorum?   Sorularına örgenciyle birlikte cevap bulmaya çalışır.</a:t>
            </a:r>
          </a:p>
          <a:p>
            <a:r>
              <a:rPr lang="tr-TR" sz="2800" dirty="0" smtClean="0"/>
              <a:t>Öğrencilerin ailesi, okulu, öğretmenleri ve arkadaşlarıyla olan iliksilerini düzenlemesine yardım eder.</a:t>
            </a:r>
          </a:p>
          <a:p>
            <a:r>
              <a:rPr lang="tr-TR" sz="2800" dirty="0" smtClean="0"/>
              <a:t>Öğrencilerin zaman kullanım becerilerini geliştirir.</a:t>
            </a:r>
          </a:p>
          <a:p>
            <a:r>
              <a:rPr lang="tr-TR" sz="2800" dirty="0" smtClean="0"/>
              <a:t>Öğrencilerin motivasyonunu yüksek tutar.</a:t>
            </a:r>
          </a:p>
          <a:p>
            <a:r>
              <a:rPr lang="tr-TR" sz="2800" dirty="0" smtClean="0"/>
              <a:t>Öğrencilerin öz güven ve öz saygı geliştirmesine destek olur.</a:t>
            </a:r>
            <a:endParaRPr lang="tr-TR" sz="2800" dirty="0"/>
          </a:p>
        </p:txBody>
      </p:sp>
      <p:pic>
        <p:nvPicPr>
          <p:cNvPr id="4" name="3 Resim" descr="phpThumb_generated_thumbnail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0"/>
            <a:ext cx="5292080" cy="2186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Öğrenciler neden mentöre ihtiyaç duyar?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0" y="1268760"/>
            <a:ext cx="5580112" cy="52578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Farkındalıklarını artırarak yetenekli olduğu alanları saptamak ve uygun mesleği seçebilmek</a:t>
            </a:r>
          </a:p>
          <a:p>
            <a:r>
              <a:rPr lang="tr-TR" dirty="0" smtClean="0"/>
              <a:t>Hedef belirlemek ve bu hedefe yönelik eyleme geçebilmek</a:t>
            </a:r>
          </a:p>
          <a:p>
            <a:r>
              <a:rPr lang="tr-TR" dirty="0" smtClean="0"/>
              <a:t>Öğrenmenin kendilerine uygun yöntemini bularak okul başarısını artırmak</a:t>
            </a:r>
          </a:p>
          <a:p>
            <a:r>
              <a:rPr lang="tr-TR" dirty="0" smtClean="0"/>
              <a:t>Öğrendiği teknikleri uygulayarak sınav başarısını artırmak</a:t>
            </a:r>
          </a:p>
          <a:p>
            <a:r>
              <a:rPr lang="tr-TR" dirty="0" smtClean="0"/>
              <a:t>Odaklanma düzeyini artırmak için öğrenmek </a:t>
            </a:r>
          </a:p>
          <a:p>
            <a:pPr>
              <a:buNone/>
            </a:pPr>
            <a:r>
              <a:rPr lang="tr-TR" dirty="0" smtClean="0"/>
              <a:t> İçin </a:t>
            </a:r>
            <a:r>
              <a:rPr lang="tr-TR" dirty="0" err="1" smtClean="0"/>
              <a:t>mentöre</a:t>
            </a:r>
            <a:r>
              <a:rPr lang="tr-TR" dirty="0" smtClean="0"/>
              <a:t> ihtiyaç duyarlar.</a:t>
            </a:r>
            <a:endParaRPr lang="tr-TR" dirty="0"/>
          </a:p>
        </p:txBody>
      </p:sp>
      <p:pic>
        <p:nvPicPr>
          <p:cNvPr id="6" name="5 İçerik Yer Tutucusu" descr="6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1" y="1412776"/>
            <a:ext cx="3851919" cy="4464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Öğrenciler bu çalışma sayesinde neler elde edebilir?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5112568" cy="5472608"/>
          </a:xfrm>
        </p:spPr>
        <p:txBody>
          <a:bodyPr>
            <a:noAutofit/>
          </a:bodyPr>
          <a:lstStyle/>
          <a:p>
            <a:r>
              <a:rPr lang="tr-TR" sz="2600" dirty="0" smtClean="0"/>
              <a:t>Öğrenciler, kendi kararlarını verebilmeleri, kendi yaşamlarının liderleri olmaları için desteklenir.</a:t>
            </a:r>
          </a:p>
          <a:p>
            <a:r>
              <a:rPr lang="tr-TR" sz="2600" dirty="0" smtClean="0"/>
              <a:t>Öğrencilerde görülen disiplin problemleri büyük ölçüde azalır.</a:t>
            </a:r>
          </a:p>
          <a:p>
            <a:r>
              <a:rPr lang="nn-NO" sz="2600" dirty="0" smtClean="0"/>
              <a:t>Okulun akademik ve sosyal basarısı yükselir.</a:t>
            </a:r>
          </a:p>
          <a:p>
            <a:r>
              <a:rPr lang="tr-TR" sz="2600" dirty="0" smtClean="0"/>
              <a:t>Öğrencilerin bedensel, duygusal, zihinsel ve ruhsal, çok yönlü gelişimleri desteklenir.</a:t>
            </a:r>
          </a:p>
        </p:txBody>
      </p:sp>
      <p:pic>
        <p:nvPicPr>
          <p:cNvPr id="4" name="3 Resim" descr="depositphotos_6262767-Champ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7456" y="1484784"/>
            <a:ext cx="3916544" cy="5013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Öğrenciler bu çalışma sayesinde neler elde edebilir?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4320480" cy="5472608"/>
          </a:xfrm>
        </p:spPr>
        <p:txBody>
          <a:bodyPr>
            <a:noAutofit/>
          </a:bodyPr>
          <a:lstStyle/>
          <a:p>
            <a:r>
              <a:rPr lang="tr-TR" sz="2600" dirty="0" smtClean="0"/>
              <a:t>Motivasyonları artar.</a:t>
            </a:r>
          </a:p>
          <a:p>
            <a:r>
              <a:rPr lang="tr-TR" sz="2600" dirty="0" smtClean="0"/>
              <a:t>Öğrenme kolaylaşır.</a:t>
            </a:r>
          </a:p>
          <a:p>
            <a:r>
              <a:rPr lang="tr-TR" sz="2600" dirty="0" smtClean="0"/>
              <a:t>Amaç ve proje geliştirme, strateji belirleme ve sonuçlandırma becerisi kazanırlar.</a:t>
            </a:r>
          </a:p>
          <a:p>
            <a:r>
              <a:rPr lang="tr-TR" sz="2600" dirty="0" smtClean="0"/>
              <a:t>Çözüm üretme, problem çözme yetenekleri gelişir.</a:t>
            </a:r>
          </a:p>
          <a:p>
            <a:r>
              <a:rPr lang="tr-TR" sz="2600" dirty="0" smtClean="0"/>
              <a:t>Zorluklar karsısında gücünü koruyabilecek şekilde hazırlanırlar.</a:t>
            </a:r>
            <a:endParaRPr lang="tr-TR" sz="2600" dirty="0"/>
          </a:p>
        </p:txBody>
      </p:sp>
      <p:pic>
        <p:nvPicPr>
          <p:cNvPr id="4" name="3 Resim" descr="depositphotos_6262767-Champ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374521"/>
            <a:ext cx="4283968" cy="5483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19003607_kriter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412776"/>
            <a:ext cx="3059833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Mentörlüğün temel inanışları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6336704" cy="52578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Kimse yanlı</a:t>
            </a:r>
            <a:r>
              <a:rPr lang="tr-TR" dirty="0" smtClean="0"/>
              <a:t>ş</a:t>
            </a:r>
            <a:r>
              <a:rPr lang="es-ES" dirty="0" smtClean="0"/>
              <a:t> ya da hatalı degildir.</a:t>
            </a:r>
          </a:p>
          <a:p>
            <a:r>
              <a:rPr lang="tr-TR" dirty="0" smtClean="0"/>
              <a:t>Kişi ihtiyaç duyduğu kaynaklara sahiptir.</a:t>
            </a:r>
          </a:p>
          <a:p>
            <a:r>
              <a:rPr lang="tr-TR" dirty="0" smtClean="0"/>
              <a:t>Her davranışın altında iyi bir niyet yatar.</a:t>
            </a:r>
          </a:p>
          <a:p>
            <a:r>
              <a:rPr lang="tr-TR" dirty="0" smtClean="0"/>
              <a:t>Kişi bulunduğu şartlar içinde verebileceği en iyi kararı verir.</a:t>
            </a:r>
          </a:p>
          <a:p>
            <a:r>
              <a:rPr lang="tr-TR" dirty="0" smtClean="0"/>
              <a:t>Başarısızlık yoktur geri bildirim vardır.</a:t>
            </a:r>
          </a:p>
          <a:p>
            <a:r>
              <a:rPr lang="tr-TR" dirty="0" smtClean="0"/>
              <a:t>Dünya için mümkünse benim için de mümkündür bu sadece “nasıl” ı bulma meselesidir.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3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2750" y="1556792"/>
            <a:ext cx="2381250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Mentörlük süreci nasıl işler?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96752"/>
            <a:ext cx="8280920" cy="5661248"/>
          </a:xfrm>
        </p:spPr>
        <p:txBody>
          <a:bodyPr>
            <a:noAutofit/>
          </a:bodyPr>
          <a:lstStyle/>
          <a:p>
            <a:r>
              <a:rPr lang="tr-TR" sz="2400" dirty="0" smtClean="0"/>
              <a:t>Görüşmelerin hangi günlerde, ne kadar sıklıkla yapılacağı öğrenciyle birlikte belirlenir </a:t>
            </a:r>
          </a:p>
          <a:p>
            <a:r>
              <a:rPr lang="nn-NO" sz="2400" dirty="0" smtClean="0"/>
              <a:t>Ailenin bilgisi, ilgisi, koordinasyonu önemlidir.</a:t>
            </a:r>
          </a:p>
          <a:p>
            <a:r>
              <a:rPr lang="tr-TR" sz="2400" dirty="0" smtClean="0"/>
              <a:t>Öğrenci ile yapılan paylaşımlar, yasam </a:t>
            </a:r>
          </a:p>
          <a:p>
            <a:pPr>
              <a:buNone/>
            </a:pPr>
            <a:r>
              <a:rPr lang="tr-TR" sz="2400" dirty="0" smtClean="0"/>
              <a:t>tehdidi oluşturan durumlar hariç, aile ile ya da </a:t>
            </a:r>
          </a:p>
          <a:p>
            <a:pPr>
              <a:buNone/>
            </a:pPr>
            <a:r>
              <a:rPr lang="tr-TR" sz="2400" dirty="0" smtClean="0"/>
              <a:t>okul ile hiçbir şekilde paylaşılmaz.</a:t>
            </a:r>
          </a:p>
          <a:p>
            <a:r>
              <a:rPr lang="tr-TR" sz="2400" dirty="0" smtClean="0"/>
              <a:t>Sınav kaygısı, stres yönetimi gibi konular kaygı ve stres yüksek düzeyde ise psikolojik danışmandan destek alınır</a:t>
            </a:r>
          </a:p>
          <a:p>
            <a:r>
              <a:rPr lang="tr-TR" sz="2400" dirty="0" smtClean="0"/>
              <a:t>Öğrencilerin hedefini netleştirmesine yardım edilir</a:t>
            </a:r>
          </a:p>
          <a:p>
            <a:r>
              <a:rPr lang="tr-TR" sz="2400" dirty="0" smtClean="0"/>
              <a:t>Hedef için stratejiler ve eylem planları belirlenir.</a:t>
            </a:r>
          </a:p>
          <a:p>
            <a:r>
              <a:rPr lang="tr-TR" sz="2400" dirty="0" smtClean="0"/>
              <a:t>Bir sonraki görüşmede yapılan çalışmalar değerlendirilir.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38A9362-862E-4065-AD3C-E683D96628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594</Words>
  <Application>Microsoft Office PowerPoint</Application>
  <PresentationFormat>Ekran Gösterisi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Mentör Öğretmenlik</vt:lpstr>
      <vt:lpstr>Mentör nedir?</vt:lpstr>
      <vt:lpstr>Neden mentör?</vt:lpstr>
      <vt:lpstr>Mentör ne iş yapar?</vt:lpstr>
      <vt:lpstr>Öğrenciler neden mentöre ihtiyaç duyar?</vt:lpstr>
      <vt:lpstr>Öğrenciler bu çalışma sayesinde neler elde edebilir?</vt:lpstr>
      <vt:lpstr>Öğrenciler bu çalışma sayesinde neler elde edebilir?</vt:lpstr>
      <vt:lpstr>Mentörlüğün temel inanışları</vt:lpstr>
      <vt:lpstr>Mentörlük süreci nasıl işler?</vt:lpstr>
      <vt:lpstr>Mentör hangi konular üzerinde çalışır?</vt:lpstr>
      <vt:lpstr>Örnek Sözleşme Metni </vt:lpstr>
      <vt:lpstr>Örnek Sözleşme Metni 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2014-02-12T08:41:01Z</dcterms:created>
  <dcterms:modified xsi:type="dcterms:W3CDTF">2015-09-10T08:28:59Z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TC101641899990</vt:lpwstr>
  </property>
</Properties>
</file>