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3" r:id="rId3"/>
    <p:sldId id="264" r:id="rId4"/>
    <p:sldId id="267" r:id="rId5"/>
    <p:sldId id="266" r:id="rId6"/>
    <p:sldId id="271" r:id="rId7"/>
    <p:sldId id="270" r:id="rId8"/>
    <p:sldId id="269" r:id="rId9"/>
    <p:sldId id="274" r:id="rId10"/>
    <p:sldId id="273" r:id="rId11"/>
    <p:sldId id="272" r:id="rId12"/>
    <p:sldId id="275" r:id="rId13"/>
    <p:sldId id="262" r:id="rId14"/>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5484" autoAdjust="0"/>
  </p:normalViewPr>
  <p:slideViewPr>
    <p:cSldViewPr>
      <p:cViewPr>
        <p:scale>
          <a:sx n="60" d="100"/>
          <a:sy n="60" d="100"/>
        </p:scale>
        <p:origin x="-1656" y="-1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7E0550A-53A3-4151-8626-7BBC72F98A6E}" type="datetimeFigureOut">
              <a:rPr lang="tr-TR" smtClean="0"/>
              <a:pPr/>
              <a:t>05.10.2016</a:t>
            </a:fld>
            <a:endParaRPr lang="tr-TR"/>
          </a:p>
        </p:txBody>
      </p:sp>
      <p:sp>
        <p:nvSpPr>
          <p:cNvPr id="4" name="3 Altbilgi Yer Tutucusu"/>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E3280F6-A495-43DB-B172-0CC7C53B5BC3}"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7935C86-1D9F-46A2-A437-12327F5157C5}" type="datetimeFigureOut">
              <a:rPr lang="tr-TR" smtClean="0"/>
              <a:pPr/>
              <a:t>05.10.2016</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E5BCC14-1C68-4740-9B28-DD524447905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AE1A767-DCDF-4755-B7E0-66CBA4C5F2CA}" type="datetimeFigureOut">
              <a:rPr lang="tr-TR" smtClean="0"/>
              <a:pPr/>
              <a:t>05.10.2016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6F7DA96-DF54-488F-AE99-95CAF1BBE72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AE1A767-DCDF-4755-B7E0-66CBA4C5F2CA}" type="datetimeFigureOut">
              <a:rPr lang="tr-TR" smtClean="0"/>
              <a:pPr/>
              <a:t>05.10.2016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6F7DA96-DF54-488F-AE99-95CAF1BBE72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AE1A767-DCDF-4755-B7E0-66CBA4C5F2CA}" type="datetimeFigureOut">
              <a:rPr lang="tr-TR" smtClean="0"/>
              <a:pPr/>
              <a:t>05.10.2016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6F7DA96-DF54-488F-AE99-95CAF1BBE72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AE1A767-DCDF-4755-B7E0-66CBA4C5F2CA}" type="datetimeFigureOut">
              <a:rPr lang="tr-TR" smtClean="0"/>
              <a:pPr/>
              <a:t>05.10.2016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6F7DA96-DF54-488F-AE99-95CAF1BBE72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AE1A767-DCDF-4755-B7E0-66CBA4C5F2CA}" type="datetimeFigureOut">
              <a:rPr lang="tr-TR" smtClean="0"/>
              <a:pPr/>
              <a:t>05.10.2016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6F7DA96-DF54-488F-AE99-95CAF1BBE72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AE1A767-DCDF-4755-B7E0-66CBA4C5F2CA}" type="datetimeFigureOut">
              <a:rPr lang="tr-TR" smtClean="0"/>
              <a:pPr/>
              <a:t>05.10.2016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6F7DA96-DF54-488F-AE99-95CAF1BBE72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AE1A767-DCDF-4755-B7E0-66CBA4C5F2CA}" type="datetimeFigureOut">
              <a:rPr lang="tr-TR" smtClean="0"/>
              <a:pPr/>
              <a:t>05.10.2016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6F7DA96-DF54-488F-AE99-95CAF1BBE72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AE1A767-DCDF-4755-B7E0-66CBA4C5F2CA}" type="datetimeFigureOut">
              <a:rPr lang="tr-TR" smtClean="0"/>
              <a:pPr/>
              <a:t>05.10.2016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6F7DA96-DF54-488F-AE99-95CAF1BBE72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AE1A767-DCDF-4755-B7E0-66CBA4C5F2CA}" type="datetimeFigureOut">
              <a:rPr lang="tr-TR" smtClean="0"/>
              <a:pPr/>
              <a:t>05.10.2016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6F7DA96-DF54-488F-AE99-95CAF1BBE72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AE1A767-DCDF-4755-B7E0-66CBA4C5F2CA}" type="datetimeFigureOut">
              <a:rPr lang="tr-TR" smtClean="0"/>
              <a:pPr/>
              <a:t>05.10.2016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6F7DA96-DF54-488F-AE99-95CAF1BBE72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AE1A767-DCDF-4755-B7E0-66CBA4C5F2CA}" type="datetimeFigureOut">
              <a:rPr lang="tr-TR" smtClean="0"/>
              <a:pPr/>
              <a:t>05.10.2016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6F7DA96-DF54-488F-AE99-95CAF1BBE72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27000" r="-27000"/>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0" y="142852"/>
            <a:ext cx="7358082" cy="1500174"/>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omic Sans MS" pitchFamily="66" charset="0"/>
              </a:defRPr>
            </a:lvl1pPr>
          </a:lstStyle>
          <a:p>
            <a:fld id="{5AE1A767-DCDF-4755-B7E0-66CBA4C5F2CA}" type="datetimeFigureOut">
              <a:rPr lang="tr-TR" smtClean="0"/>
              <a:pPr/>
              <a:t>05.10.2016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omic Sans MS" pitchFamily="66" charset="0"/>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omic Sans MS" pitchFamily="66" charset="0"/>
              </a:defRPr>
            </a:lvl1pPr>
          </a:lstStyle>
          <a:p>
            <a:fld id="{C6F7DA96-DF54-488F-AE99-95CAF1BBE72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rgbClr val="FF0000"/>
          </a:solidFill>
          <a:latin typeface="Comic Sans MS"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omic Sans MS" pitchFamily="66"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omic Sans MS" pitchFamily="66"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omic Sans MS" pitchFamily="66"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8596" y="2214554"/>
            <a:ext cx="7772400" cy="1470025"/>
          </a:xfrm>
        </p:spPr>
        <p:txBody>
          <a:bodyPr>
            <a:noAutofit/>
          </a:bodyPr>
          <a:lstStyle/>
          <a:p>
            <a:r>
              <a:rPr lang="tr-TR" sz="8000" dirty="0" smtClean="0">
                <a:solidFill>
                  <a:schemeClr val="tx1"/>
                </a:solidFill>
              </a:rPr>
              <a:t>TEKİRDAĞ REHBERLİK VE ARAŞTIRMA MERKEZİ</a:t>
            </a:r>
            <a:endParaRPr lang="tr-TR" sz="8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Bütçe sıkıntısı…</a:t>
            </a:r>
            <a:br>
              <a:rPr lang="tr-TR" dirty="0" smtClean="0"/>
            </a:br>
            <a:endParaRPr lang="tr-TR" dirty="0"/>
          </a:p>
        </p:txBody>
      </p:sp>
      <p:sp>
        <p:nvSpPr>
          <p:cNvPr id="3" name="2 İçerik Yer Tutucusu"/>
          <p:cNvSpPr>
            <a:spLocks noGrp="1"/>
          </p:cNvSpPr>
          <p:nvPr>
            <p:ph idx="1"/>
          </p:nvPr>
        </p:nvSpPr>
        <p:spPr/>
        <p:txBody>
          <a:bodyPr>
            <a:normAutofit fontScale="77500" lnSpcReduction="20000"/>
          </a:bodyPr>
          <a:lstStyle/>
          <a:p>
            <a:r>
              <a:rPr lang="tr-TR" b="1" dirty="0" smtClean="0"/>
              <a:t>Derslerinize engel olacak hale gelmedikçe çalışmak  size yalnızca maddi özerklik değil, önemli yetkinlikler ve özgüven kazandırır. Ancak bağımsız bütçenin verdiği özgürlüğe kapılıp derslerinizi ihmal etme riskinden kaçının</a:t>
            </a:r>
            <a:r>
              <a:rPr lang="tr-TR" dirty="0" smtClean="0"/>
              <a:t>, zaten yaşamınızın geri kalan bölümünde çalışıyor olacağınızı bilerek öğrenciliğinize  öncelik verin. Aksi halde ders başarınızı hatta mezuniyetinizi riske atmış olabilirsiniz. Eğitiminize verdiğiniz önemi </a:t>
            </a:r>
            <a:r>
              <a:rPr lang="tr-TR" dirty="0" err="1" smtClean="0"/>
              <a:t>hiçbirşeyle</a:t>
            </a:r>
            <a:r>
              <a:rPr lang="tr-TR" dirty="0" smtClean="0"/>
              <a:t> değiştirmeyin. Diploma olmadan zengin ve başarılı olan Bill Gates yalnızca bir istisnadır, çok daha geçerli olan gerçekse eğitimin yaşam niteliğini artırıyor olmasıdır.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s-ES" dirty="0" smtClean="0"/>
              <a:t>Yurtta ortak yaşam</a:t>
            </a:r>
            <a:r>
              <a:rPr lang="tr-TR" dirty="0" smtClean="0"/>
              <a:t>…</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Aileden ayrı yaşamak kendine bakmaya alışkın olmayan birçok öğrenci için zorlayıcı olabilir. Kişi </a:t>
            </a:r>
            <a:r>
              <a:rPr lang="tr-TR" dirty="0" err="1" smtClean="0"/>
              <a:t>farketmeden</a:t>
            </a:r>
            <a:r>
              <a:rPr lang="tr-TR" dirty="0" smtClean="0"/>
              <a:t> kendini kötü beslenir (beslemeyen yiyeceklerle doyma, kötü beslenmeyle kilo alınca zararlı diyetlere girme), düzensiz uyur, özgürlük adına ya da sıkıntılardan kaçmak için zararlı maddeler kullanmaya başlamış bulabilir. </a:t>
            </a:r>
            <a:r>
              <a:rPr lang="tr-TR" b="1" dirty="0" smtClean="0"/>
              <a:t>Bedeninizin biricik olduğunu, ona vereceğiniz zararların gençliğinizden dolayı olumsuz etkisini hemen görmeseniz de kalıcı olabileceğini unutmayın. </a:t>
            </a:r>
            <a:r>
              <a:rPr lang="tr-TR" dirty="0" err="1" smtClean="0"/>
              <a:t>Özbakımınız</a:t>
            </a:r>
            <a:r>
              <a:rPr lang="tr-TR" dirty="0" smtClean="0"/>
              <a:t> için bilinçli seçimler yapın, iyi alışkanlıklar edinin. Sık ev ziyaretleri bu açılardan uyarıcı olur.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s-ES" dirty="0" smtClean="0"/>
              <a:t>Yurtta ortak yaşam</a:t>
            </a:r>
            <a:r>
              <a:rPr lang="tr-TR" dirty="0" smtClean="0"/>
              <a:t>…</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Ayrı kültür, değer, inanç, alışkanlık, zevk ve seçimlere sahip kimselerin aynı ve çoğu kez küçük bir mekanı paylaşmaları kolay değildir. Bazen insan yalnız kalmak ister ve pek boş kalmayan bir mekanda bunu gerçekleştirememekten bunalır. Güzel zamanların ve eğlencenin paylaşılması kolaydır ama sıkıntıları paylaşmak, istenmeyen işleri bölüşmek, çatışmayla yüzleşip çözmek zor olabilir.</a:t>
            </a:r>
          </a:p>
          <a:p>
            <a:r>
              <a:rPr lang="tr-TR" b="1" dirty="0" smtClean="0"/>
              <a:t>Ortak yaşam insanı olgunlaştırıcıdır. Herkesin kabul edebileceği ortak kurallar, karşılıklı anlayış ve esneklik geliştirilmesini, yani uzlaşmayı gerektirir.</a:t>
            </a:r>
            <a:r>
              <a:rPr lang="tr-TR" dirty="0" smtClean="0"/>
              <a:t> Çelişkileri biriktirmeden çözmek daha kolaydır. Uyumlu bir ortak yaşamın anahtarı kendini olumlu bir dille ifade etmektir.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285992"/>
            <a:ext cx="8501090" cy="2857520"/>
          </a:xfrm>
        </p:spPr>
        <p:txBody>
          <a:bodyPr>
            <a:noAutofit/>
          </a:bodyPr>
          <a:lstStyle/>
          <a:p>
            <a:pPr lvl="0"/>
            <a:r>
              <a:rPr lang="tr-TR" sz="10000" dirty="0" smtClean="0"/>
              <a:t>Teşekkürler…</a:t>
            </a:r>
            <a:br>
              <a:rPr lang="tr-TR" sz="10000" dirty="0" smtClean="0"/>
            </a:br>
            <a:endParaRPr lang="tr-TR" sz="10000" dirty="0"/>
          </a:p>
        </p:txBody>
      </p:sp>
      <p:sp>
        <p:nvSpPr>
          <p:cNvPr id="4" name="3 Metin kutusu"/>
          <p:cNvSpPr txBox="1"/>
          <p:nvPr/>
        </p:nvSpPr>
        <p:spPr>
          <a:xfrm>
            <a:off x="6388181" y="6000768"/>
            <a:ext cx="2802883" cy="369332"/>
          </a:xfrm>
          <a:prstGeom prst="rect">
            <a:avLst/>
          </a:prstGeom>
          <a:noFill/>
        </p:spPr>
        <p:txBody>
          <a:bodyPr wrap="none" rtlCol="0">
            <a:spAutoFit/>
          </a:bodyPr>
          <a:lstStyle/>
          <a:p>
            <a:r>
              <a:rPr lang="tr-TR" b="1" dirty="0" smtClean="0"/>
              <a:t>Bingül UZEL &amp; Serap BULUT</a:t>
            </a:r>
            <a:endParaRPr lang="tr-T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ÜNİVERSİTE HAYATINA MERHABA…</a:t>
            </a:r>
            <a:endParaRPr lang="tr-TR" dirty="0"/>
          </a:p>
        </p:txBody>
      </p:sp>
      <p:sp>
        <p:nvSpPr>
          <p:cNvPr id="3" name="2 İçerik Yer Tutucusu"/>
          <p:cNvSpPr>
            <a:spLocks noGrp="1"/>
          </p:cNvSpPr>
          <p:nvPr>
            <p:ph idx="1"/>
          </p:nvPr>
        </p:nvSpPr>
        <p:spPr>
          <a:xfrm>
            <a:off x="428596" y="1714488"/>
            <a:ext cx="6143636" cy="4525963"/>
          </a:xfrm>
        </p:spPr>
        <p:txBody>
          <a:bodyPr>
            <a:normAutofit lnSpcReduction="10000"/>
          </a:bodyPr>
          <a:lstStyle/>
          <a:p>
            <a:r>
              <a:rPr lang="tr-TR" dirty="0" smtClean="0"/>
              <a:t>Kısa süren büyük sevinç…</a:t>
            </a:r>
          </a:p>
          <a:p>
            <a:r>
              <a:rPr lang="it-IT" dirty="0" smtClean="0"/>
              <a:t>Üniversite mi yoksa lise mi?</a:t>
            </a:r>
          </a:p>
          <a:p>
            <a:r>
              <a:rPr lang="tr-TR" dirty="0" smtClean="0"/>
              <a:t>Özgüven sarsılması</a:t>
            </a:r>
          </a:p>
          <a:p>
            <a:r>
              <a:rPr lang="tr-TR" dirty="0" smtClean="0"/>
              <a:t>Aile özlemi</a:t>
            </a:r>
          </a:p>
          <a:p>
            <a:r>
              <a:rPr lang="tr-TR" dirty="0" smtClean="0"/>
              <a:t>Yeni bir ortam, yeni bir kent</a:t>
            </a:r>
          </a:p>
          <a:p>
            <a:r>
              <a:rPr lang="tr-TR" dirty="0" smtClean="0"/>
              <a:t>Arkadaşlar</a:t>
            </a:r>
          </a:p>
          <a:p>
            <a:r>
              <a:rPr lang="tr-TR" dirty="0" smtClean="0"/>
              <a:t>Bütçe sıkıntısı</a:t>
            </a:r>
          </a:p>
          <a:p>
            <a:r>
              <a:rPr lang="es-ES" dirty="0" smtClean="0"/>
              <a:t>Yurtta ortak yaşam</a:t>
            </a:r>
          </a:p>
          <a:p>
            <a:endParaRPr lang="en-US"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Kısa süren büyük sevinç…</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Uzun bir eğitim yarışının ve zorlu bir yılın ardından  Namık Kemal Üniversitesi’nde okumaya hak kazandığınızı öğrendiniz. Çok çalışmıştınız ama çabalarınızın karşılığını aldınız. </a:t>
            </a:r>
          </a:p>
          <a:p>
            <a:pPr>
              <a:buNone/>
            </a:pPr>
            <a:endParaRPr lang="tr-TR" dirty="0" smtClean="0"/>
          </a:p>
          <a:p>
            <a:r>
              <a:rPr lang="tr-TR" dirty="0" smtClean="0"/>
              <a:t>Bu güzel duygular kayıt için üniversiteye adım attığınız anda yavaş yavaş değişmeye başlayabilir. </a:t>
            </a:r>
          </a:p>
          <a:p>
            <a:endParaRPr lang="tr-TR" dirty="0" smtClean="0"/>
          </a:p>
          <a:p>
            <a:r>
              <a:rPr lang="tr-TR" dirty="0" smtClean="0"/>
              <a:t>Sizin dışınızdaki herkes ne yaptığını biliyor gibi görünebilir ama öyle değildir.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852"/>
            <a:ext cx="8001024" cy="1500174"/>
          </a:xfrm>
        </p:spPr>
        <p:txBody>
          <a:bodyPr>
            <a:normAutofit/>
          </a:bodyPr>
          <a:lstStyle/>
          <a:p>
            <a:r>
              <a:rPr lang="it-IT" dirty="0" smtClean="0"/>
              <a:t>Üniversite mi yoksa lise mi?</a:t>
            </a:r>
            <a:endParaRPr lang="tr-TR" dirty="0"/>
          </a:p>
        </p:txBody>
      </p:sp>
      <p:sp>
        <p:nvSpPr>
          <p:cNvPr id="3" name="2 İçerik Yer Tutucusu"/>
          <p:cNvSpPr>
            <a:spLocks noGrp="1"/>
          </p:cNvSpPr>
          <p:nvPr>
            <p:ph idx="1"/>
          </p:nvPr>
        </p:nvSpPr>
        <p:spPr>
          <a:xfrm>
            <a:off x="214282" y="1600200"/>
            <a:ext cx="8715436" cy="5043510"/>
          </a:xfrm>
        </p:spPr>
        <p:txBody>
          <a:bodyPr>
            <a:normAutofit fontScale="70000" lnSpcReduction="20000"/>
          </a:bodyPr>
          <a:lstStyle/>
          <a:p>
            <a:r>
              <a:rPr lang="tr-TR" dirty="0" smtClean="0"/>
              <a:t>ÖSS’ye hazırlanırken öyle çok enerji harcamıştınız ki şimdiye kadar ertelediklerinizi yaşamak istiyor, üniversite buna uygundur diye düşünüyordunuz. </a:t>
            </a:r>
          </a:p>
          <a:p>
            <a:endParaRPr lang="tr-TR" dirty="0" smtClean="0"/>
          </a:p>
          <a:p>
            <a:r>
              <a:rPr lang="tr-TR" dirty="0" smtClean="0"/>
              <a:t>Öğrencilerin önemli bir bölümünün üniversiteyle ilgili geçerli olmayan beklentileri vardır. </a:t>
            </a:r>
          </a:p>
          <a:p>
            <a:endParaRPr lang="tr-TR" dirty="0" smtClean="0"/>
          </a:p>
          <a:p>
            <a:r>
              <a:rPr lang="tr-TR" dirty="0" smtClean="0"/>
              <a:t>Evet, üniversite liseden farklıdır, ama daha kolay değildir. Tersine burada kendi öğrenme sorumluluğunu kendinizin aldığı varsayılır, sıkı, disiplinli bir tempo beklenir ve yeterince çalışmadığınızda uyarılmak ya da korunmak yerine sonuçlarına siz katlanırsınız.</a:t>
            </a:r>
          </a:p>
          <a:p>
            <a:endParaRPr lang="tr-TR" dirty="0" smtClean="0"/>
          </a:p>
          <a:p>
            <a:r>
              <a:rPr lang="tr-TR" b="1" dirty="0" smtClean="0"/>
              <a:t>Başarılı olmak için öğrenme sorumluluğunuzu üstlenmeniz ve etkin olmanız gerekir.</a:t>
            </a:r>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Özgüven sarsılması</a:t>
            </a:r>
            <a:br>
              <a:rPr lang="tr-TR" dirty="0" smtClean="0"/>
            </a:br>
            <a:endParaRPr lang="tr-TR" dirty="0"/>
          </a:p>
        </p:txBody>
      </p:sp>
      <p:sp>
        <p:nvSpPr>
          <p:cNvPr id="3" name="2 İçerik Yer Tutucusu"/>
          <p:cNvSpPr>
            <a:spLocks noGrp="1"/>
          </p:cNvSpPr>
          <p:nvPr>
            <p:ph idx="1"/>
          </p:nvPr>
        </p:nvSpPr>
        <p:spPr/>
        <p:txBody>
          <a:bodyPr/>
          <a:lstStyle/>
          <a:p>
            <a:r>
              <a:rPr lang="tr-TR" dirty="0" smtClean="0"/>
              <a:t>Unutmayın,</a:t>
            </a:r>
            <a:r>
              <a:rPr lang="tr-TR" b="1" dirty="0" smtClean="0"/>
              <a:t> yeni bir ortamda konum edinmek zaman alır. </a:t>
            </a:r>
            <a:r>
              <a:rPr lang="tr-TR" dirty="0" smtClean="0"/>
              <a:t>Arkadaş edindikçe en büyük desteği birbirinize vereceksiniz. Dışta kalmak yerine elinizden gelenin en iyisini yaparsanız çevrenizdeki parlak öğrencilerin kattığı ivmeyle ne denli hızla geliştiğinize kendiniz de şaşırabilirsiniz.</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Aile özlemi</a:t>
            </a:r>
            <a:endParaRPr lang="tr-TR" dirty="0"/>
          </a:p>
        </p:txBody>
      </p:sp>
      <p:sp>
        <p:nvSpPr>
          <p:cNvPr id="3" name="2 İçerik Yer Tutucusu"/>
          <p:cNvSpPr>
            <a:spLocks noGrp="1"/>
          </p:cNvSpPr>
          <p:nvPr>
            <p:ph idx="1"/>
          </p:nvPr>
        </p:nvSpPr>
        <p:spPr>
          <a:xfrm>
            <a:off x="0" y="1285860"/>
            <a:ext cx="9144000" cy="5572140"/>
          </a:xfrm>
        </p:spPr>
        <p:txBody>
          <a:bodyPr>
            <a:normAutofit fontScale="85000" lnSpcReduction="20000"/>
          </a:bodyPr>
          <a:lstStyle/>
          <a:p>
            <a:r>
              <a:rPr lang="tr-TR" dirty="0" smtClean="0"/>
              <a:t>Üzerinize titrenilen ve pek çok şeyinizin sizin adınıza hazır edildiği ortamdan çıkıp yurtta başkalarıyla birlikte yaşamaya başlamak hiç kolay değildir. </a:t>
            </a:r>
          </a:p>
          <a:p>
            <a:pPr>
              <a:buNone/>
            </a:pPr>
            <a:endParaRPr lang="tr-TR" dirty="0" smtClean="0"/>
          </a:p>
          <a:p>
            <a:r>
              <a:rPr lang="tr-TR" dirty="0" smtClean="0"/>
              <a:t>İlk başlarda ailenizi o kadar özleyebilirsiniz ki her fırsatta eve gitmek ister ve belki her şeyi bırakıp geri dönmek isteyebilirsiniz. </a:t>
            </a:r>
          </a:p>
          <a:p>
            <a:pPr>
              <a:buNone/>
            </a:pPr>
            <a:endParaRPr lang="tr-TR" dirty="0" smtClean="0"/>
          </a:p>
          <a:p>
            <a:r>
              <a:rPr lang="tr-TR" dirty="0" smtClean="0"/>
              <a:t>Bilin ki </a:t>
            </a:r>
            <a:r>
              <a:rPr lang="tr-TR" b="1" dirty="0" smtClean="0"/>
              <a:t>yeni ortamınıza alıştıkça burası da eviniz haline dönüşecek, başlangıçta sizi zorlayan işler size yeni yeterlikler kazandıracak</a:t>
            </a:r>
            <a:r>
              <a:rPr lang="tr-TR" dirty="0" smtClean="0"/>
              <a:t> ve ailenizle aranızdaki bu göreceli ayrılık size ileride özleyebileceğiniz bir bağımsızlık duygusu tattırabilecektir.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42852"/>
            <a:ext cx="8143900" cy="1500174"/>
          </a:xfrm>
        </p:spPr>
        <p:txBody>
          <a:bodyPr>
            <a:normAutofit fontScale="90000"/>
          </a:bodyPr>
          <a:lstStyle/>
          <a:p>
            <a:r>
              <a:rPr lang="tr-TR" dirty="0" smtClean="0"/>
              <a:t>Yeni bir ortam, yeni bir kent…</a:t>
            </a:r>
            <a:br>
              <a:rPr lang="tr-TR" dirty="0" smtClean="0"/>
            </a:br>
            <a:endParaRPr lang="tr-TR" dirty="0"/>
          </a:p>
        </p:txBody>
      </p:sp>
      <p:sp>
        <p:nvSpPr>
          <p:cNvPr id="3" name="2 İçerik Yer Tutucusu"/>
          <p:cNvSpPr>
            <a:spLocks noGrp="1"/>
          </p:cNvSpPr>
          <p:nvPr>
            <p:ph idx="1"/>
          </p:nvPr>
        </p:nvSpPr>
        <p:spPr/>
        <p:txBody>
          <a:bodyPr/>
          <a:lstStyle/>
          <a:p>
            <a:r>
              <a:rPr lang="tr-TR" dirty="0" smtClean="0"/>
              <a:t>Üniversitenin hem içinde hem de dışında ona olan aidiyet hissiniz ise bazen ancak mezuniyete doğru gelişir. Bir an önce mezun olmaya çalıştığınız üniversiteye gelmek için fırsat kollar ve içindeyken rahat bir kültürel soluk alırsınız.</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Arkadaşlar…</a:t>
            </a:r>
            <a:br>
              <a:rPr lang="tr-TR" dirty="0" smtClean="0"/>
            </a:br>
            <a:endParaRPr lang="tr-TR" dirty="0"/>
          </a:p>
        </p:txBody>
      </p:sp>
      <p:sp>
        <p:nvSpPr>
          <p:cNvPr id="3" name="2 İçerik Yer Tutucusu"/>
          <p:cNvSpPr>
            <a:spLocks noGrp="1"/>
          </p:cNvSpPr>
          <p:nvPr>
            <p:ph idx="1"/>
          </p:nvPr>
        </p:nvSpPr>
        <p:spPr>
          <a:xfrm>
            <a:off x="214282" y="1600200"/>
            <a:ext cx="8929718" cy="4829196"/>
          </a:xfrm>
        </p:spPr>
        <p:txBody>
          <a:bodyPr>
            <a:normAutofit fontScale="77500" lnSpcReduction="20000"/>
          </a:bodyPr>
          <a:lstStyle/>
          <a:p>
            <a:r>
              <a:rPr lang="tr-TR" dirty="0" smtClean="0"/>
              <a:t>Bazı öğrenciler yalnız kalmamak adına, dışlanma kaygısıyla ya da kabul gördükleri bir gruba ait olabilmek üzere kendilerini zorlayarak pek de hoşlanmadıkları ilişkilere girebilmektedir. Bazen bu ilişkiler kişiyi başkalarını dışlayıcı bir alt kültürü olan ve çıkmanın çok zor olduğu gruplara yönlendirirler. Açılım ve gelişimizi kısıtlayıcı olabilen bu tür ilişkilerden uzak durun. </a:t>
            </a:r>
          </a:p>
          <a:p>
            <a:pPr>
              <a:buNone/>
            </a:pPr>
            <a:endParaRPr lang="tr-TR" dirty="0" smtClean="0"/>
          </a:p>
          <a:p>
            <a:r>
              <a:rPr lang="tr-TR" dirty="0" smtClean="0"/>
              <a:t>Her “arkadaş” insana destek olmaz, bazı sözüm ona arkadaşlar sizi istemediğiniz şeyleri yapmaya, zararınıza olacak kararlar almaya sürükleyebilir. Bu anlamdaki sizi siz olmaktan çıkaran “arkadaş” baskısına boyun eğmeyin, sizin yararınızı gözeten ve birlikte olmaktan hoşlandığınız kimselerle arkadaşlık kurun.</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Arkadaşlar…</a:t>
            </a:r>
            <a:br>
              <a:rPr lang="tr-TR" dirty="0" smtClean="0"/>
            </a:br>
            <a:endParaRPr lang="tr-TR" dirty="0"/>
          </a:p>
        </p:txBody>
      </p:sp>
      <p:sp>
        <p:nvSpPr>
          <p:cNvPr id="3" name="2 İçerik Yer Tutucusu"/>
          <p:cNvSpPr>
            <a:spLocks noGrp="1"/>
          </p:cNvSpPr>
          <p:nvPr>
            <p:ph idx="1"/>
          </p:nvPr>
        </p:nvSpPr>
        <p:spPr>
          <a:xfrm>
            <a:off x="214282" y="1600200"/>
            <a:ext cx="8929718" cy="4829196"/>
          </a:xfrm>
        </p:spPr>
        <p:txBody>
          <a:bodyPr>
            <a:normAutofit fontScale="77500" lnSpcReduction="20000"/>
          </a:bodyPr>
          <a:lstStyle/>
          <a:p>
            <a:r>
              <a:rPr lang="tr-TR" dirty="0" smtClean="0"/>
              <a:t>Bazı öğrenciler eski çevreleriyle bağlantıyı koparıp yeni ortamı kendilerini yepyeni, olmak istedikleri bir birey olarak tanıtma fırsatı olarak görürler. Kişiler gerçekten bir değişim geçirdiyseler bu bir  fırsat olabilir. Ancak ani dönüşümler çoğu kez geçici ve yapaydır. Bir süre sonra kişi gerçek kimliğine döner ve verdiği görüntüye uymaması yeni çevresini de yitirmesine yol açacağından kişi bütünüyle yalnız kalabilir. Değişimlerin yavaş olacağını bilin, farklı olmak adına kendinize yabancılaşmayın.</a:t>
            </a:r>
          </a:p>
          <a:p>
            <a:r>
              <a:rPr lang="tr-TR" dirty="0" smtClean="0"/>
              <a:t>Başlangıçta akademik ve sosyal yaşamı dengelemede bocalayabilirsiniz. Ancak istekli öğrencilerin büyük bölümü hem derslere düzenli çalışıp hem de sosyal yaşama zaman ayırabilmektedirler. Dolu bir yaşam insana zamanını daha iyi kullanmayı öğretir.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TotalTime>
  <Words>515</Words>
  <Application>Microsoft Office PowerPoint</Application>
  <PresentationFormat>Ekran Gösterisi (4:3)</PresentationFormat>
  <Paragraphs>50</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TEKİRDAĞ REHBERLİK VE ARAŞTIRMA MERKEZİ</vt:lpstr>
      <vt:lpstr>ÜNİVERSİTE HAYATINA MERHABA…</vt:lpstr>
      <vt:lpstr>Kısa süren büyük sevinç…</vt:lpstr>
      <vt:lpstr>Üniversite mi yoksa lise mi?</vt:lpstr>
      <vt:lpstr>Özgüven sarsılması </vt:lpstr>
      <vt:lpstr>Aile özlemi</vt:lpstr>
      <vt:lpstr>Yeni bir ortam, yeni bir kent… </vt:lpstr>
      <vt:lpstr>Arkadaşlar… </vt:lpstr>
      <vt:lpstr>Arkadaşlar… </vt:lpstr>
      <vt:lpstr>Bütçe sıkıntısı… </vt:lpstr>
      <vt:lpstr>Yurtta ortak yaşam…</vt:lpstr>
      <vt:lpstr>Yurtta ortak yaşam…</vt:lpstr>
      <vt:lpstr>Teşekkürler…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İNTİHARIN  ÖNLENMESİ</dc:title>
  <dc:creator>win7</dc:creator>
  <cp:lastModifiedBy>Win7</cp:lastModifiedBy>
  <cp:revision>67</cp:revision>
  <dcterms:created xsi:type="dcterms:W3CDTF">2015-09-15T06:48:28Z</dcterms:created>
  <dcterms:modified xsi:type="dcterms:W3CDTF">2016-10-05T06:04:28Z</dcterms:modified>
</cp:coreProperties>
</file>