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8"/>
  </p:notesMasterIdLst>
  <p:sldIdLst>
    <p:sldId id="257" r:id="rId2"/>
    <p:sldId id="302" r:id="rId3"/>
    <p:sldId id="303" r:id="rId4"/>
    <p:sldId id="267" r:id="rId5"/>
    <p:sldId id="268" r:id="rId6"/>
    <p:sldId id="269" r:id="rId7"/>
    <p:sldId id="270" r:id="rId8"/>
    <p:sldId id="272" r:id="rId9"/>
    <p:sldId id="273"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142FB-C628-4E7E-A295-7AA1FDF431C7}" type="datetimeFigureOut">
              <a:rPr lang="tr-TR" smtClean="0"/>
              <a:pPr/>
              <a:t>16.11.2018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4EA668-C994-4AB4-82E1-AB5B723BAB31}" type="slidenum">
              <a:rPr lang="tr-TR" smtClean="0"/>
              <a:pPr/>
              <a:t>‹#›</a:t>
            </a:fld>
            <a:endParaRPr lang="tr-TR"/>
          </a:p>
        </p:txBody>
      </p:sp>
    </p:spTree>
    <p:extLst>
      <p:ext uri="{BB962C8B-B14F-4D97-AF65-F5344CB8AC3E}">
        <p14:creationId xmlns:p14="http://schemas.microsoft.com/office/powerpoint/2010/main" xmlns="" val="2460638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154F8A6-1AD3-41B8-9B5D-EE262C24E793}" type="slidenum">
              <a:rPr lang="tr-TR" altLang="tr-TR">
                <a:solidFill>
                  <a:prstClr val="black"/>
                </a:solidFill>
              </a:rPr>
              <a:pPr eaLnBrk="1" hangingPunct="1">
                <a:spcBef>
                  <a:spcPct val="0"/>
                </a:spcBef>
              </a:pPr>
              <a:t>13</a:t>
            </a:fld>
            <a:endParaRPr lang="tr-TR" altLang="tr-TR">
              <a:solidFill>
                <a:prstClr val="black"/>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31D5758-FF91-4457-B437-A11355960777}" type="slidenum">
              <a:rPr lang="tr-TR" altLang="tr-TR">
                <a:solidFill>
                  <a:prstClr val="black"/>
                </a:solidFill>
              </a:rPr>
              <a:pPr eaLnBrk="1" hangingPunct="1">
                <a:spcBef>
                  <a:spcPct val="0"/>
                </a:spcBef>
              </a:pPr>
              <a:t>14</a:t>
            </a:fld>
            <a:endParaRPr lang="tr-TR" altLang="tr-TR">
              <a:solidFill>
                <a:prstClr val="black"/>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3B1FEAA-372A-4442-B2BE-BF9E57320D20}" type="slidenum">
              <a:rPr lang="tr-TR" altLang="tr-TR">
                <a:solidFill>
                  <a:prstClr val="black"/>
                </a:solidFill>
              </a:rPr>
              <a:pPr eaLnBrk="1" hangingPunct="1">
                <a:spcBef>
                  <a:spcPct val="0"/>
                </a:spcBef>
              </a:pPr>
              <a:t>15</a:t>
            </a:fld>
            <a:endParaRPr lang="tr-TR" altLang="tr-TR">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329F485-8666-4104-A0D2-D93194BB5E87}" type="slidenum">
              <a:rPr lang="tr-TR" altLang="tr-TR">
                <a:solidFill>
                  <a:prstClr val="black"/>
                </a:solidFill>
              </a:rPr>
              <a:pPr eaLnBrk="1" hangingPunct="1">
                <a:spcBef>
                  <a:spcPct val="0"/>
                </a:spcBef>
              </a:pPr>
              <a:t>16</a:t>
            </a:fld>
            <a:endParaRPr lang="tr-TR" altLang="tr-TR">
              <a:solidFill>
                <a:prstClr val="black"/>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endParaRPr lang="tr-TR">
              <a:solidFill>
                <a:srgbClr val="000000"/>
              </a:solidFill>
            </a:endParaRPr>
          </a:p>
        </p:txBody>
      </p:sp>
      <p:sp>
        <p:nvSpPr>
          <p:cNvPr id="5" name="4 Altbilgi Yer Tutucusu"/>
          <p:cNvSpPr>
            <a:spLocks noGrp="1"/>
          </p:cNvSpPr>
          <p:nvPr>
            <p:ph type="ftr" sz="quarter" idx="11"/>
          </p:nvPr>
        </p:nvSpPr>
        <p:spPr/>
        <p:txBody>
          <a:bodyPr/>
          <a:lstStyle/>
          <a:p>
            <a:pPr>
              <a:defRPr/>
            </a:pPr>
            <a:endParaRPr lang="tr-TR">
              <a:solidFill>
                <a:srgbClr val="000000"/>
              </a:solidFill>
            </a:endParaRPr>
          </a:p>
        </p:txBody>
      </p:sp>
      <p:sp>
        <p:nvSpPr>
          <p:cNvPr id="6" name="5 Slayt Numarası Yer Tutucusu"/>
          <p:cNvSpPr>
            <a:spLocks noGrp="1"/>
          </p:cNvSpPr>
          <p:nvPr>
            <p:ph type="sldNum" sz="quarter" idx="12"/>
          </p:nvPr>
        </p:nvSpPr>
        <p:spPr/>
        <p:txBody>
          <a:bodyPr/>
          <a:lstStyle/>
          <a:p>
            <a:pPr>
              <a:defRPr/>
            </a:pPr>
            <a:fld id="{ADEBEA1A-6CFE-4C3D-B7D1-5F87856889F8}"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endParaRPr lang="tr-TR">
              <a:solidFill>
                <a:srgbClr val="000000"/>
              </a:solidFill>
            </a:endParaRPr>
          </a:p>
        </p:txBody>
      </p:sp>
      <p:sp>
        <p:nvSpPr>
          <p:cNvPr id="5" name="4 Altbilgi Yer Tutucusu"/>
          <p:cNvSpPr>
            <a:spLocks noGrp="1"/>
          </p:cNvSpPr>
          <p:nvPr>
            <p:ph type="ftr" sz="quarter" idx="11"/>
          </p:nvPr>
        </p:nvSpPr>
        <p:spPr/>
        <p:txBody>
          <a:bodyPr/>
          <a:lstStyle/>
          <a:p>
            <a:pPr>
              <a:defRPr/>
            </a:pPr>
            <a:endParaRPr lang="tr-TR">
              <a:solidFill>
                <a:srgbClr val="000000"/>
              </a:solidFill>
            </a:endParaRPr>
          </a:p>
        </p:txBody>
      </p:sp>
      <p:sp>
        <p:nvSpPr>
          <p:cNvPr id="6" name="5 Slayt Numarası Yer Tutucusu"/>
          <p:cNvSpPr>
            <a:spLocks noGrp="1"/>
          </p:cNvSpPr>
          <p:nvPr>
            <p:ph type="sldNum" sz="quarter" idx="12"/>
          </p:nvPr>
        </p:nvSpPr>
        <p:spPr/>
        <p:txBody>
          <a:bodyPr/>
          <a:lstStyle/>
          <a:p>
            <a:pPr>
              <a:defRPr/>
            </a:pPr>
            <a:fld id="{B7E72DE5-CA63-4B91-A159-5978C3D52C64}"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endParaRPr lang="tr-TR">
              <a:solidFill>
                <a:srgbClr val="000000"/>
              </a:solidFill>
            </a:endParaRPr>
          </a:p>
        </p:txBody>
      </p:sp>
      <p:sp>
        <p:nvSpPr>
          <p:cNvPr id="5" name="4 Altbilgi Yer Tutucusu"/>
          <p:cNvSpPr>
            <a:spLocks noGrp="1"/>
          </p:cNvSpPr>
          <p:nvPr>
            <p:ph type="ftr" sz="quarter" idx="11"/>
          </p:nvPr>
        </p:nvSpPr>
        <p:spPr/>
        <p:txBody>
          <a:bodyPr/>
          <a:lstStyle/>
          <a:p>
            <a:pPr>
              <a:defRPr/>
            </a:pPr>
            <a:endParaRPr lang="tr-TR">
              <a:solidFill>
                <a:srgbClr val="000000"/>
              </a:solidFill>
            </a:endParaRPr>
          </a:p>
        </p:txBody>
      </p:sp>
      <p:sp>
        <p:nvSpPr>
          <p:cNvPr id="6" name="5 Slayt Numarası Yer Tutucusu"/>
          <p:cNvSpPr>
            <a:spLocks noGrp="1"/>
          </p:cNvSpPr>
          <p:nvPr>
            <p:ph type="sldNum" sz="quarter" idx="12"/>
          </p:nvPr>
        </p:nvSpPr>
        <p:spPr/>
        <p:txBody>
          <a:bodyPr/>
          <a:lstStyle/>
          <a:p>
            <a:pPr>
              <a:defRPr/>
            </a:pPr>
            <a:fld id="{D3F3C424-E8D8-4E08-BC8D-15F877A52CD4}"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3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00200"/>
            <a:ext cx="4038600" cy="4533900"/>
          </a:xfrm>
        </p:spPr>
        <p:txBody>
          <a:bodyPr/>
          <a:lstStyle/>
          <a:p>
            <a:pPr lvl="0"/>
            <a:endParaRPr lang="tr-TR" noProof="0" smtClean="0"/>
          </a:p>
        </p:txBody>
      </p:sp>
      <p:sp>
        <p:nvSpPr>
          <p:cNvPr id="5" name="Rectangle 218"/>
          <p:cNvSpPr>
            <a:spLocks noGrp="1" noChangeArrowheads="1"/>
          </p:cNvSpPr>
          <p:nvPr>
            <p:ph type="sldNum" sz="quarter" idx="10"/>
          </p:nvPr>
        </p:nvSpPr>
        <p:spPr>
          <a:ln/>
        </p:spPr>
        <p:txBody>
          <a:bodyPr/>
          <a:lstStyle>
            <a:lvl1pPr>
              <a:defRPr/>
            </a:lvl1pPr>
          </a:lstStyle>
          <a:p>
            <a:pPr>
              <a:defRPr/>
            </a:pPr>
            <a:fld id="{5260422D-FF51-40EA-89F0-92AA2061B82A}" type="slidenum">
              <a:rPr lang="tr-TR">
                <a:solidFill>
                  <a:srgbClr val="FFFFFF"/>
                </a:solidFill>
              </a:rPr>
              <a:pPr>
                <a:defRPr/>
              </a:pPr>
              <a:t>‹#›</a:t>
            </a:fld>
            <a:endParaRPr lang="tr-TR">
              <a:solidFill>
                <a:srgbClr val="FFFFFF"/>
              </a:solidFill>
            </a:endParaRPr>
          </a:p>
        </p:txBody>
      </p:sp>
      <p:sp>
        <p:nvSpPr>
          <p:cNvPr id="6" name="Rectangle 219"/>
          <p:cNvSpPr>
            <a:spLocks noGrp="1" noChangeArrowheads="1"/>
          </p:cNvSpPr>
          <p:nvPr>
            <p:ph type="dt" sz="half" idx="11"/>
          </p:nvPr>
        </p:nvSpPr>
        <p:spPr>
          <a:ln/>
        </p:spPr>
        <p:txBody>
          <a:bodyPr/>
          <a:lstStyle>
            <a:lvl1pPr>
              <a:defRPr/>
            </a:lvl1pPr>
          </a:lstStyle>
          <a:p>
            <a:pPr>
              <a:defRPr/>
            </a:pPr>
            <a:endParaRPr lang="tr-TR">
              <a:solidFill>
                <a:srgbClr val="FFFFFF"/>
              </a:solidFill>
            </a:endParaRPr>
          </a:p>
        </p:txBody>
      </p:sp>
      <p:sp>
        <p:nvSpPr>
          <p:cNvPr id="7" name="Rectangle 220"/>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xmlns="" val="2876026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endParaRPr lang="tr-TR">
              <a:solidFill>
                <a:srgbClr val="000000"/>
              </a:solidFill>
            </a:endParaRPr>
          </a:p>
        </p:txBody>
      </p:sp>
      <p:sp>
        <p:nvSpPr>
          <p:cNvPr id="5" name="4 Altbilgi Yer Tutucusu"/>
          <p:cNvSpPr>
            <a:spLocks noGrp="1"/>
          </p:cNvSpPr>
          <p:nvPr>
            <p:ph type="ftr" sz="quarter" idx="11"/>
          </p:nvPr>
        </p:nvSpPr>
        <p:spPr/>
        <p:txBody>
          <a:bodyPr/>
          <a:lstStyle/>
          <a:p>
            <a:pPr>
              <a:defRPr/>
            </a:pPr>
            <a:endParaRPr lang="tr-TR">
              <a:solidFill>
                <a:srgbClr val="000000"/>
              </a:solidFill>
            </a:endParaRPr>
          </a:p>
        </p:txBody>
      </p:sp>
      <p:sp>
        <p:nvSpPr>
          <p:cNvPr id="6" name="5 Slayt Numarası Yer Tutucusu"/>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endParaRPr lang="tr-TR">
              <a:solidFill>
                <a:srgbClr val="000000"/>
              </a:solidFill>
            </a:endParaRPr>
          </a:p>
        </p:txBody>
      </p:sp>
      <p:sp>
        <p:nvSpPr>
          <p:cNvPr id="5" name="4 Altbilgi Yer Tutucusu"/>
          <p:cNvSpPr>
            <a:spLocks noGrp="1"/>
          </p:cNvSpPr>
          <p:nvPr>
            <p:ph type="ftr" sz="quarter" idx="11"/>
          </p:nvPr>
        </p:nvSpPr>
        <p:spPr/>
        <p:txBody>
          <a:bodyPr/>
          <a:lstStyle/>
          <a:p>
            <a:pPr>
              <a:defRPr/>
            </a:pPr>
            <a:endParaRPr lang="tr-TR">
              <a:solidFill>
                <a:srgbClr val="000000"/>
              </a:solidFill>
            </a:endParaRPr>
          </a:p>
        </p:txBody>
      </p:sp>
      <p:sp>
        <p:nvSpPr>
          <p:cNvPr id="6" name="5 Slayt Numarası Yer Tutucusu"/>
          <p:cNvSpPr>
            <a:spLocks noGrp="1"/>
          </p:cNvSpPr>
          <p:nvPr>
            <p:ph type="sldNum" sz="quarter" idx="12"/>
          </p:nvPr>
        </p:nvSpPr>
        <p:spPr/>
        <p:txBody>
          <a:bodyPr/>
          <a:lstStyle/>
          <a:p>
            <a:pPr>
              <a:defRPr/>
            </a:pPr>
            <a:fld id="{ACD18BBB-13CA-423F-A330-B73E102E43A4}"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endParaRPr lang="tr-TR">
              <a:solidFill>
                <a:srgbClr val="000000"/>
              </a:solidFill>
            </a:endParaRPr>
          </a:p>
        </p:txBody>
      </p:sp>
      <p:sp>
        <p:nvSpPr>
          <p:cNvPr id="6" name="5 Altbilgi Yer Tutucusu"/>
          <p:cNvSpPr>
            <a:spLocks noGrp="1"/>
          </p:cNvSpPr>
          <p:nvPr>
            <p:ph type="ftr" sz="quarter" idx="11"/>
          </p:nvPr>
        </p:nvSpPr>
        <p:spPr/>
        <p:txBody>
          <a:bodyPr/>
          <a:lstStyle/>
          <a:p>
            <a:pPr>
              <a:defRPr/>
            </a:pPr>
            <a:endParaRPr lang="tr-TR">
              <a:solidFill>
                <a:srgbClr val="000000"/>
              </a:solidFill>
            </a:endParaRPr>
          </a:p>
        </p:txBody>
      </p:sp>
      <p:sp>
        <p:nvSpPr>
          <p:cNvPr id="7" name="6 Slayt Numarası Yer Tutucusu"/>
          <p:cNvSpPr>
            <a:spLocks noGrp="1"/>
          </p:cNvSpPr>
          <p:nvPr>
            <p:ph type="sldNum" sz="quarter" idx="12"/>
          </p:nvPr>
        </p:nvSpPr>
        <p:spPr/>
        <p:txBody>
          <a:bodyPr/>
          <a:lstStyle/>
          <a:p>
            <a:pPr>
              <a:defRPr/>
            </a:pPr>
            <a:fld id="{AC0DDD7E-38EF-4C7C-9400-96C338E5576B}"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endParaRPr lang="tr-TR">
              <a:solidFill>
                <a:srgbClr val="000000"/>
              </a:solidFill>
            </a:endParaRPr>
          </a:p>
        </p:txBody>
      </p:sp>
      <p:sp>
        <p:nvSpPr>
          <p:cNvPr id="8" name="7 Altbilgi Yer Tutucusu"/>
          <p:cNvSpPr>
            <a:spLocks noGrp="1"/>
          </p:cNvSpPr>
          <p:nvPr>
            <p:ph type="ftr" sz="quarter" idx="11"/>
          </p:nvPr>
        </p:nvSpPr>
        <p:spPr/>
        <p:txBody>
          <a:bodyPr/>
          <a:lstStyle/>
          <a:p>
            <a:pPr>
              <a:defRPr/>
            </a:pPr>
            <a:endParaRPr lang="tr-TR">
              <a:solidFill>
                <a:srgbClr val="000000"/>
              </a:solidFill>
            </a:endParaRPr>
          </a:p>
        </p:txBody>
      </p:sp>
      <p:sp>
        <p:nvSpPr>
          <p:cNvPr id="9" name="8 Slayt Numarası Yer Tutucusu"/>
          <p:cNvSpPr>
            <a:spLocks noGrp="1"/>
          </p:cNvSpPr>
          <p:nvPr>
            <p:ph type="sldNum" sz="quarter" idx="12"/>
          </p:nvPr>
        </p:nvSpPr>
        <p:spPr/>
        <p:txBody>
          <a:bodyPr/>
          <a:lstStyle/>
          <a:p>
            <a:pPr>
              <a:defRPr/>
            </a:pPr>
            <a:fld id="{833A82EC-77DF-4B96-87B1-6474828491B7}"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endParaRPr lang="tr-TR">
              <a:solidFill>
                <a:srgbClr val="000000"/>
              </a:solidFill>
            </a:endParaRPr>
          </a:p>
        </p:txBody>
      </p:sp>
      <p:sp>
        <p:nvSpPr>
          <p:cNvPr id="4" name="3 Altbilgi Yer Tutucusu"/>
          <p:cNvSpPr>
            <a:spLocks noGrp="1"/>
          </p:cNvSpPr>
          <p:nvPr>
            <p:ph type="ftr" sz="quarter" idx="11"/>
          </p:nvPr>
        </p:nvSpPr>
        <p:spPr/>
        <p:txBody>
          <a:bodyPr/>
          <a:lstStyle/>
          <a:p>
            <a:pPr>
              <a:defRPr/>
            </a:pPr>
            <a:endParaRPr lang="tr-TR">
              <a:solidFill>
                <a:srgbClr val="000000"/>
              </a:solidFill>
            </a:endParaRPr>
          </a:p>
        </p:txBody>
      </p:sp>
      <p:sp>
        <p:nvSpPr>
          <p:cNvPr id="5" name="4 Slayt Numarası Yer Tutucusu"/>
          <p:cNvSpPr>
            <a:spLocks noGrp="1"/>
          </p:cNvSpPr>
          <p:nvPr>
            <p:ph type="sldNum" sz="quarter" idx="12"/>
          </p:nvPr>
        </p:nvSpPr>
        <p:spPr/>
        <p:txBody>
          <a:bodyPr/>
          <a:lstStyle/>
          <a:p>
            <a:pPr>
              <a:defRPr/>
            </a:pPr>
            <a:fld id="{7F2840B2-A71E-4ED7-98AA-E49E2947D9A1}"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endParaRPr lang="tr-TR">
              <a:solidFill>
                <a:srgbClr val="000000"/>
              </a:solidFill>
            </a:endParaRPr>
          </a:p>
        </p:txBody>
      </p:sp>
      <p:sp>
        <p:nvSpPr>
          <p:cNvPr id="3" name="2 Altbilgi Yer Tutucusu"/>
          <p:cNvSpPr>
            <a:spLocks noGrp="1"/>
          </p:cNvSpPr>
          <p:nvPr>
            <p:ph type="ftr" sz="quarter" idx="11"/>
          </p:nvPr>
        </p:nvSpPr>
        <p:spPr/>
        <p:txBody>
          <a:bodyPr/>
          <a:lstStyle/>
          <a:p>
            <a:pPr>
              <a:defRPr/>
            </a:pPr>
            <a:endParaRPr lang="tr-TR">
              <a:solidFill>
                <a:srgbClr val="000000"/>
              </a:solidFill>
            </a:endParaRPr>
          </a:p>
        </p:txBody>
      </p:sp>
      <p:sp>
        <p:nvSpPr>
          <p:cNvPr id="4" name="3 Slayt Numarası Yer Tutucusu"/>
          <p:cNvSpPr>
            <a:spLocks noGrp="1"/>
          </p:cNvSpPr>
          <p:nvPr>
            <p:ph type="sldNum" sz="quarter" idx="12"/>
          </p:nvPr>
        </p:nvSpPr>
        <p:spPr/>
        <p:txBody>
          <a:bodyPr/>
          <a:lstStyle/>
          <a:p>
            <a:pPr>
              <a:defRPr/>
            </a:pPr>
            <a:fld id="{1A41FB95-294F-450B-A4A2-B11AC95A1142}"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endParaRPr lang="tr-TR">
              <a:solidFill>
                <a:srgbClr val="000000"/>
              </a:solidFill>
            </a:endParaRPr>
          </a:p>
        </p:txBody>
      </p:sp>
      <p:sp>
        <p:nvSpPr>
          <p:cNvPr id="6" name="5 Altbilgi Yer Tutucusu"/>
          <p:cNvSpPr>
            <a:spLocks noGrp="1"/>
          </p:cNvSpPr>
          <p:nvPr>
            <p:ph type="ftr" sz="quarter" idx="11"/>
          </p:nvPr>
        </p:nvSpPr>
        <p:spPr/>
        <p:txBody>
          <a:bodyPr/>
          <a:lstStyle/>
          <a:p>
            <a:pPr>
              <a:defRPr/>
            </a:pPr>
            <a:endParaRPr lang="tr-TR">
              <a:solidFill>
                <a:srgbClr val="000000"/>
              </a:solidFill>
            </a:endParaRPr>
          </a:p>
        </p:txBody>
      </p:sp>
      <p:sp>
        <p:nvSpPr>
          <p:cNvPr id="7" name="6 Slayt Numarası Yer Tutucusu"/>
          <p:cNvSpPr>
            <a:spLocks noGrp="1"/>
          </p:cNvSpPr>
          <p:nvPr>
            <p:ph type="sldNum" sz="quarter" idx="12"/>
          </p:nvPr>
        </p:nvSpPr>
        <p:spPr/>
        <p:txBody>
          <a:bodyPr/>
          <a:lstStyle/>
          <a:p>
            <a:pPr>
              <a:defRPr/>
            </a:pPr>
            <a:fld id="{05361B82-6CC4-454C-AAE4-3E7E2A5C8555}"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endParaRPr lang="tr-TR">
              <a:solidFill>
                <a:srgbClr val="000000"/>
              </a:solidFill>
            </a:endParaRPr>
          </a:p>
        </p:txBody>
      </p:sp>
      <p:sp>
        <p:nvSpPr>
          <p:cNvPr id="6" name="5 Altbilgi Yer Tutucusu"/>
          <p:cNvSpPr>
            <a:spLocks noGrp="1"/>
          </p:cNvSpPr>
          <p:nvPr>
            <p:ph type="ftr" sz="quarter" idx="11"/>
          </p:nvPr>
        </p:nvSpPr>
        <p:spPr/>
        <p:txBody>
          <a:bodyPr/>
          <a:lstStyle/>
          <a:p>
            <a:pPr>
              <a:defRPr/>
            </a:pPr>
            <a:endParaRPr lang="tr-TR">
              <a:solidFill>
                <a:srgbClr val="000000"/>
              </a:solidFill>
            </a:endParaRPr>
          </a:p>
        </p:txBody>
      </p:sp>
      <p:sp>
        <p:nvSpPr>
          <p:cNvPr id="7" name="6 Slayt Numarası Yer Tutucusu"/>
          <p:cNvSpPr>
            <a:spLocks noGrp="1"/>
          </p:cNvSpPr>
          <p:nvPr>
            <p:ph type="sldNum" sz="quarter" idx="12"/>
          </p:nvPr>
        </p:nvSpPr>
        <p:spPr/>
        <p:txBody>
          <a:bodyPr/>
          <a:lstStyle/>
          <a:p>
            <a:pPr>
              <a:defRPr/>
            </a:pPr>
            <a:fld id="{B01989DB-CCF8-4226-AC83-6464E55941E2}" type="slidenum">
              <a:rPr lang="tr-TR" smtClean="0">
                <a:solidFill>
                  <a:srgbClr val="000000"/>
                </a:solidFill>
              </a:rPr>
              <a:pPr>
                <a:defRPr/>
              </a:pPr>
              <a:t>‹#›</a:t>
            </a:fld>
            <a:endParaRPr lang="tr-TR">
              <a:solidFill>
                <a:srgbClr val="000000"/>
              </a:solidFill>
            </a:endParaRPr>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0000"/>
            <a:lum/>
          </a:blip>
          <a:srcRect/>
          <a:stretch>
            <a:fillRect l="-27000" r="-27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D50C9-730A-4A33-80DF-D52EF1C4E50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Lst>
  <p:transition spd="med">
    <p:fade thruBlk="1"/>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rgbClr val="FF0000"/>
          </a:solidFill>
          <a:latin typeface="Comic Sans MS"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omic Sans MS"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omic Sans MS"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omic Sans MS"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omic Sans MS"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omic Sans MS"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audio" Target="../media/audio2.wav"/></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685800" y="152400"/>
            <a:ext cx="7772400" cy="1470025"/>
          </a:xfrm>
        </p:spPr>
        <p:txBody>
          <a:bodyPr/>
          <a:lstStyle/>
          <a:p>
            <a:pPr eaLnBrk="1" hangingPunct="1"/>
            <a:r>
              <a:rPr lang="tr-TR" altLang="tr-TR" b="1" u="sng" dirty="0" smtClean="0"/>
              <a:t>ŞİDDET NEDİR ?</a:t>
            </a:r>
          </a:p>
        </p:txBody>
      </p:sp>
      <p:sp>
        <p:nvSpPr>
          <p:cNvPr id="3075" name="Rectangle 6"/>
          <p:cNvSpPr>
            <a:spLocks noGrp="1" noChangeArrowheads="1"/>
          </p:cNvSpPr>
          <p:nvPr>
            <p:ph type="subTitle" idx="1"/>
          </p:nvPr>
        </p:nvSpPr>
        <p:spPr>
          <a:xfrm>
            <a:off x="395536" y="1628800"/>
            <a:ext cx="4608512" cy="4536504"/>
          </a:xfrm>
        </p:spPr>
        <p:txBody>
          <a:bodyPr>
            <a:noAutofit/>
          </a:bodyPr>
          <a:lstStyle/>
          <a:p>
            <a:pPr eaLnBrk="1" hangingPunct="1"/>
            <a:r>
              <a:rPr lang="tr-TR" altLang="tr-TR" sz="3500" b="1" dirty="0" smtClean="0">
                <a:solidFill>
                  <a:schemeClr val="tx1"/>
                </a:solidFill>
              </a:rPr>
              <a:t>Şiddet, güç ve baskı uygulayarak insanların bedensel veya ruhsal açıdan zarar görmesine neden olan bireysel veya toplu hareketlerin tümüdür. </a:t>
            </a:r>
          </a:p>
        </p:txBody>
      </p:sp>
      <p:sp>
        <p:nvSpPr>
          <p:cNvPr id="2" name="Slayt Numarası Yer Tutucusu 1"/>
          <p:cNvSpPr>
            <a:spLocks noGrp="1"/>
          </p:cNvSpPr>
          <p:nvPr>
            <p:ph type="sldNum" sz="quarter" idx="12"/>
          </p:nvPr>
        </p:nvSpPr>
        <p:spPr/>
        <p:txBody>
          <a:bodyPr/>
          <a:lstStyle/>
          <a:p>
            <a:pPr>
              <a:defRPr/>
            </a:pPr>
            <a:fld id="{ADEBEA1A-6CFE-4C3D-B7D1-5F87856889F8}" type="slidenum">
              <a:rPr lang="tr-TR" smtClean="0">
                <a:solidFill>
                  <a:srgbClr val="000000"/>
                </a:solidFill>
              </a:rPr>
              <a:pPr>
                <a:defRPr/>
              </a:pPr>
              <a:t>1</a:t>
            </a:fld>
            <a:endParaRPr lang="tr-TR">
              <a:solidFill>
                <a:srgbClr val="000000"/>
              </a:solidFill>
            </a:endParaRPr>
          </a:p>
        </p:txBody>
      </p:sp>
      <p:pic>
        <p:nvPicPr>
          <p:cNvPr id="3076" name="Picture 7" descr="siddet-playerimage_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8064" y="2451668"/>
            <a:ext cx="3281588" cy="3281588"/>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11916081"/>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algn="ctr" eaLnBrk="1" hangingPunct="1"/>
            <a:r>
              <a:rPr lang="tr-TR" altLang="tr-TR" b="1" smtClean="0"/>
              <a:t>DÜŞÜNCELERİMİZ  VE  ÖFKE</a:t>
            </a:r>
          </a:p>
        </p:txBody>
      </p:sp>
      <p:sp>
        <p:nvSpPr>
          <p:cNvPr id="25603" name="Rectangle 3"/>
          <p:cNvSpPr>
            <a:spLocks noGrp="1" noChangeArrowheads="1"/>
          </p:cNvSpPr>
          <p:nvPr>
            <p:ph idx="1"/>
          </p:nvPr>
        </p:nvSpPr>
        <p:spPr>
          <a:xfrm>
            <a:off x="467544" y="1557338"/>
            <a:ext cx="8216081" cy="4384675"/>
          </a:xfrm>
        </p:spPr>
        <p:txBody>
          <a:bodyPr>
            <a:normAutofit/>
          </a:bodyPr>
          <a:lstStyle/>
          <a:p>
            <a:pPr eaLnBrk="1" hangingPunct="1"/>
            <a:r>
              <a:rPr lang="tr-TR" altLang="tr-TR" sz="3100" b="1" dirty="0" smtClean="0"/>
              <a:t>Öfkemiz   düşüncelerimize   bağlıdır.</a:t>
            </a:r>
          </a:p>
          <a:p>
            <a:pPr eaLnBrk="1" hangingPunct="1"/>
            <a:endParaRPr lang="tr-TR" altLang="tr-TR" sz="3100" dirty="0" smtClean="0">
              <a:solidFill>
                <a:srgbClr val="FF9900"/>
              </a:solidFill>
            </a:endParaRPr>
          </a:p>
          <a:p>
            <a:pPr eaLnBrk="1" hangingPunct="1"/>
            <a:r>
              <a:rPr lang="tr-TR" altLang="tr-TR" sz="3100" dirty="0" smtClean="0">
                <a:solidFill>
                  <a:srgbClr val="FF9900"/>
                </a:solidFill>
              </a:rPr>
              <a:t>Düşüncelerimiz    duygularımızı,    duygularımız   davranışlarımızı</a:t>
            </a:r>
            <a:r>
              <a:rPr lang="tr-TR" altLang="tr-TR" sz="3100" dirty="0" smtClean="0"/>
              <a:t>   </a:t>
            </a:r>
            <a:r>
              <a:rPr lang="tr-TR" altLang="tr-TR" sz="3100" i="1" dirty="0" smtClean="0"/>
              <a:t>etkiler.</a:t>
            </a:r>
          </a:p>
          <a:p>
            <a:pPr eaLnBrk="1" hangingPunct="1"/>
            <a:endParaRPr lang="tr-TR" altLang="tr-TR" sz="3100" dirty="0" smtClean="0"/>
          </a:p>
          <a:p>
            <a:pPr eaLnBrk="1" hangingPunct="1"/>
            <a:r>
              <a:rPr lang="tr-TR" altLang="tr-TR" sz="3100" dirty="0" smtClean="0"/>
              <a:t>Öfke  yaratan  </a:t>
            </a:r>
            <a:r>
              <a:rPr lang="tr-TR" altLang="tr-TR" sz="3100" b="1" dirty="0" smtClean="0"/>
              <a:t>düşüncelerimizi değiştirdiğimizde</a:t>
            </a:r>
            <a:r>
              <a:rPr lang="tr-TR" altLang="tr-TR" sz="3100" dirty="0" smtClean="0"/>
              <a:t>   öfkemizin  şiddetinin azaldığını  görürüz.</a:t>
            </a:r>
          </a:p>
          <a:p>
            <a:pPr eaLnBrk="1" hangingPunct="1">
              <a:buFont typeface="Wingdings" pitchFamily="2" charset="2"/>
              <a:buNone/>
            </a:pPr>
            <a:endParaRPr lang="tr-TR" altLang="tr-TR" sz="3100" dirty="0" smtClean="0"/>
          </a:p>
          <a:p>
            <a:pPr eaLnBrk="1" hangingPunct="1"/>
            <a:endParaRPr lang="tr-TR" altLang="tr-TR" sz="3100" dirty="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10</a:t>
            </a:fld>
            <a:endParaRPr lang="tr-TR">
              <a:solidFill>
                <a:srgbClr val="000000"/>
              </a:solidFill>
            </a:endParaRPr>
          </a:p>
        </p:txBody>
      </p:sp>
    </p:spTree>
    <p:extLst>
      <p:ext uri="{BB962C8B-B14F-4D97-AF65-F5344CB8AC3E}">
        <p14:creationId xmlns:p14="http://schemas.microsoft.com/office/powerpoint/2010/main" xmlns="" val="3820566670"/>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smtClean="0">
                <a:solidFill>
                  <a:srgbClr val="FF3300"/>
                </a:solidFill>
              </a:rPr>
              <a:t>ÇATIŞMA ÇÖZME</a:t>
            </a:r>
          </a:p>
        </p:txBody>
      </p:sp>
      <p:sp>
        <p:nvSpPr>
          <p:cNvPr id="16387" name="Rectangle 3"/>
          <p:cNvSpPr>
            <a:spLocks noGrp="1" noChangeArrowheads="1"/>
          </p:cNvSpPr>
          <p:nvPr>
            <p:ph type="body" sz="half" idx="1"/>
          </p:nvPr>
        </p:nvSpPr>
        <p:spPr>
          <a:xfrm>
            <a:off x="457200" y="1196975"/>
            <a:ext cx="5338763" cy="5400675"/>
          </a:xfrm>
        </p:spPr>
        <p:txBody>
          <a:bodyPr/>
          <a:lstStyle/>
          <a:p>
            <a:pPr eaLnBrk="1" hangingPunct="1">
              <a:lnSpc>
                <a:spcPct val="90000"/>
              </a:lnSpc>
              <a:defRPr/>
            </a:pPr>
            <a:endParaRPr lang="tr-TR" sz="2000" b="1" smtClean="0"/>
          </a:p>
          <a:p>
            <a:pPr eaLnBrk="1" hangingPunct="1">
              <a:lnSpc>
                <a:spcPct val="90000"/>
              </a:lnSpc>
              <a:defRPr/>
            </a:pPr>
            <a:r>
              <a:rPr lang="tr-TR" sz="2000" b="1" smtClean="0"/>
              <a:t>Çatışmalar her zaman olur.Kaçınılmazdır. İşyerinde ,evde, okulda, her ortamda mutlak anlaşamadığınız, bir türlü bağdaşamadığınız türde insanlar olur. Belki de siz kolay biri değilsinizdir de ondan da kaynaklanır bu…bilinmez… Ama eninde sonunda yaşanır..Bu beceri hepimizin yaşamın erken dönemlerinde kazanması gereken bir beceridir. Peki çatışmalarla nasıl başa çıkılabilir? Bunun yöntemleri var mıdır? Konumuzun odak noktası bu. Çatışmalarla başa çıkmanın yöntemleri elbette ki vardır.İsterseniz bunları inceleyelim.</a:t>
            </a:r>
            <a:br>
              <a:rPr lang="tr-TR" sz="2000" b="1" smtClean="0"/>
            </a:br>
            <a:r>
              <a:rPr lang="tr-TR" sz="2000" b="1" smtClean="0"/>
              <a:t/>
            </a:r>
            <a:br>
              <a:rPr lang="tr-TR" sz="2000" b="1" smtClean="0"/>
            </a:br>
            <a:endParaRPr lang="tr-TR" sz="2000" b="1" smtClean="0"/>
          </a:p>
        </p:txBody>
      </p:sp>
      <p:graphicFrame>
        <p:nvGraphicFramePr>
          <p:cNvPr id="16388" name="Object 4"/>
          <p:cNvGraphicFramePr>
            <a:graphicFrameLocks noGrp="1"/>
          </p:cNvGraphicFramePr>
          <p:nvPr>
            <p:ph type="clipArt" sz="half" idx="2"/>
          </p:nvPr>
        </p:nvGraphicFramePr>
        <p:xfrm>
          <a:off x="5651500" y="3214686"/>
          <a:ext cx="3492500" cy="2360612"/>
        </p:xfrm>
        <a:graphic>
          <a:graphicData uri="http://schemas.openxmlformats.org/presentationml/2006/ole">
            <p:oleObj spid="_x0000_s1027" name="Klip" r:id="rId4" imgW="3660092" imgH="2475358" progId="">
              <p:embed/>
            </p:oleObj>
          </a:graphicData>
        </a:graphic>
      </p:graphicFrame>
      <p:sp>
        <p:nvSpPr>
          <p:cNvPr id="2" name="Slayt Numarası Yer Tutucusu 1"/>
          <p:cNvSpPr>
            <a:spLocks noGrp="1"/>
          </p:cNvSpPr>
          <p:nvPr>
            <p:ph type="sldNum" sz="quarter" idx="10"/>
          </p:nvPr>
        </p:nvSpPr>
        <p:spPr/>
        <p:txBody>
          <a:bodyPr/>
          <a:lstStyle/>
          <a:p>
            <a:pPr>
              <a:defRPr/>
            </a:pPr>
            <a:fld id="{5260422D-FF51-40EA-89F0-92AA2061B82A}" type="slidenum">
              <a:rPr lang="tr-TR" smtClean="0">
                <a:solidFill>
                  <a:srgbClr val="FFFFFF"/>
                </a:solidFill>
              </a:rPr>
              <a:pPr>
                <a:defRPr/>
              </a:pPr>
              <a:t>11</a:t>
            </a:fld>
            <a:endParaRPr lang="tr-TR">
              <a:solidFill>
                <a:srgbClr val="FFFFFF"/>
              </a:solidFill>
            </a:endParaRPr>
          </a:p>
        </p:txBody>
      </p:sp>
    </p:spTree>
    <p:extLst>
      <p:ext uri="{BB962C8B-B14F-4D97-AF65-F5344CB8AC3E}">
        <p14:creationId xmlns:p14="http://schemas.microsoft.com/office/powerpoint/2010/main" xmlns="" val="3303574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0-#ppt_w/2"/>
                                          </p:val>
                                        </p:tav>
                                        <p:tav tm="100000">
                                          <p:val>
                                            <p:strVal val="#ppt_x"/>
                                          </p:val>
                                        </p:tav>
                                      </p:tavLst>
                                    </p:anim>
                                    <p:anim calcmode="lin" valueType="num">
                                      <p:cBhvr additive="base">
                                        <p:cTn id="8" dur="500" fill="hold"/>
                                        <p:tgtEl>
                                          <p:spTgt spid="1638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K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57200" y="981075"/>
            <a:ext cx="7067550" cy="5153025"/>
          </a:xfrm>
        </p:spPr>
        <p:txBody>
          <a:bodyPr>
            <a:normAutofit lnSpcReduction="10000"/>
          </a:bodyPr>
          <a:lstStyle/>
          <a:p>
            <a:pPr eaLnBrk="1" hangingPunct="1">
              <a:lnSpc>
                <a:spcPct val="90000"/>
              </a:lnSpc>
              <a:buFont typeface="Wingdings" pitchFamily="2" charset="2"/>
              <a:buNone/>
              <a:defRPr/>
            </a:pPr>
            <a:r>
              <a:rPr lang="tr-TR" b="1" smtClean="0"/>
              <a:t>   </a:t>
            </a:r>
            <a:r>
              <a:rPr lang="tr-TR" b="1" u="sng" smtClean="0"/>
              <a:t>Çatışmalarla baş edebilmek için genelde iki yol izlenir:</a:t>
            </a:r>
            <a:br>
              <a:rPr lang="tr-TR" b="1" u="sng" smtClean="0"/>
            </a:br>
            <a:endParaRPr lang="tr-TR" b="1" u="sng" smtClean="0"/>
          </a:p>
          <a:p>
            <a:pPr eaLnBrk="1" hangingPunct="1">
              <a:lnSpc>
                <a:spcPct val="90000"/>
              </a:lnSpc>
              <a:defRPr/>
            </a:pPr>
            <a:r>
              <a:rPr lang="tr-TR" b="1" smtClean="0">
                <a:solidFill>
                  <a:srgbClr val="FF6600"/>
                </a:solidFill>
              </a:rPr>
              <a:t>     ” Çatışmadan kaçmak</a:t>
            </a:r>
          </a:p>
          <a:p>
            <a:pPr eaLnBrk="1" hangingPunct="1">
              <a:lnSpc>
                <a:spcPct val="90000"/>
              </a:lnSpc>
              <a:defRPr/>
            </a:pPr>
            <a:r>
              <a:rPr lang="tr-TR" b="1" smtClean="0">
                <a:solidFill>
                  <a:srgbClr val="FF6600"/>
                </a:solidFill>
              </a:rPr>
              <a:t>     ” Saldırganca tepki vermek.</a:t>
            </a:r>
            <a:r>
              <a:rPr lang="tr-TR" b="1" smtClean="0"/>
              <a:t/>
            </a:r>
            <a:br>
              <a:rPr lang="tr-TR" b="1" smtClean="0"/>
            </a:br>
            <a:endParaRPr lang="tr-TR" b="1" smtClean="0"/>
          </a:p>
          <a:p>
            <a:pPr eaLnBrk="1" hangingPunct="1">
              <a:lnSpc>
                <a:spcPct val="90000"/>
              </a:lnSpc>
              <a:buFont typeface="Wingdings" pitchFamily="2" charset="2"/>
              <a:buNone/>
              <a:defRPr/>
            </a:pPr>
            <a:r>
              <a:rPr lang="tr-TR" b="1" smtClean="0"/>
              <a:t>    Oysa ki asıl kullanılması gereken yöntem her ikisi de değildir. Asıl yapılması gereken nedir peki?</a:t>
            </a:r>
            <a:br>
              <a:rPr lang="tr-TR" b="1" smtClean="0"/>
            </a:br>
            <a:endParaRPr lang="tr-TR" b="1"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12</a:t>
            </a:fld>
            <a:endParaRPr lang="tr-TR">
              <a:solidFill>
                <a:srgbClr val="000000"/>
              </a:solidFill>
            </a:endParaRPr>
          </a:p>
        </p:txBody>
      </p:sp>
      <p:pic>
        <p:nvPicPr>
          <p:cNvPr id="5123"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04025" y="2571744"/>
            <a:ext cx="2339975" cy="4071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Tree>
    <p:extLst>
      <p:ext uri="{BB962C8B-B14F-4D97-AF65-F5344CB8AC3E}">
        <p14:creationId xmlns:p14="http://schemas.microsoft.com/office/powerpoint/2010/main" xmlns="" val="4093304966"/>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tr-TR" b="1" smtClean="0">
                <a:solidFill>
                  <a:srgbClr val="FF3300"/>
                </a:solidFill>
              </a:rPr>
              <a:t>Akran Baskısı nedir?</a:t>
            </a:r>
          </a:p>
        </p:txBody>
      </p:sp>
      <p:sp>
        <p:nvSpPr>
          <p:cNvPr id="7171" name="Rectangle 3"/>
          <p:cNvSpPr>
            <a:spLocks noGrp="1" noChangeArrowheads="1"/>
          </p:cNvSpPr>
          <p:nvPr>
            <p:ph idx="1"/>
          </p:nvPr>
        </p:nvSpPr>
        <p:spPr/>
        <p:txBody>
          <a:bodyPr>
            <a:normAutofit lnSpcReduction="10000"/>
          </a:bodyPr>
          <a:lstStyle/>
          <a:p>
            <a:pPr eaLnBrk="1" hangingPunct="1">
              <a:buFont typeface="Symbol" pitchFamily="18" charset="2"/>
              <a:buChar char=""/>
              <a:defRPr/>
            </a:pPr>
            <a:r>
              <a:rPr lang="tr-TR" smtClean="0"/>
              <a:t>Bireyin içinde bulunduğu yaş gruplarının etkisinde bir şeyi yapmak için </a:t>
            </a:r>
            <a:r>
              <a:rPr lang="tr-TR" u="sng" smtClean="0"/>
              <a:t>arkadaşları tarafından </a:t>
            </a:r>
            <a:r>
              <a:rPr lang="tr-TR" u="sng" smtClean="0">
                <a:solidFill>
                  <a:srgbClr val="FF6600"/>
                </a:solidFill>
              </a:rPr>
              <a:t>zorlanması</a:t>
            </a:r>
            <a:r>
              <a:rPr lang="tr-TR" u="sng" smtClean="0"/>
              <a:t> veya </a:t>
            </a:r>
            <a:r>
              <a:rPr lang="tr-TR" u="sng" smtClean="0">
                <a:solidFill>
                  <a:srgbClr val="FF6600"/>
                </a:solidFill>
              </a:rPr>
              <a:t>cesaretlendirilmesidir.</a:t>
            </a:r>
            <a:r>
              <a:rPr lang="tr-TR" u="sng" smtClean="0"/>
              <a:t> </a:t>
            </a:r>
          </a:p>
          <a:p>
            <a:pPr algn="just" eaLnBrk="1" hangingPunct="1">
              <a:defRPr/>
            </a:pPr>
            <a:r>
              <a:rPr lang="tr-TR" smtClean="0"/>
              <a:t>Akran baskısı, genellikle bireyler </a:t>
            </a:r>
            <a:r>
              <a:rPr lang="tr-TR" u="sng" smtClean="0">
                <a:solidFill>
                  <a:srgbClr val="FF6600"/>
                </a:solidFill>
              </a:rPr>
              <a:t>istekli</a:t>
            </a:r>
            <a:r>
              <a:rPr lang="tr-TR" u="sng" smtClean="0"/>
              <a:t> ya da </a:t>
            </a:r>
            <a:r>
              <a:rPr lang="tr-TR" u="sng" smtClean="0">
                <a:solidFill>
                  <a:srgbClr val="FF6600"/>
                </a:solidFill>
              </a:rPr>
              <a:t>isteksiz</a:t>
            </a:r>
            <a:r>
              <a:rPr lang="tr-TR" u="sng" smtClean="0"/>
              <a:t> olarak ikna edildiklerinde</a:t>
            </a:r>
            <a:r>
              <a:rPr lang="tr-TR" smtClean="0"/>
              <a:t>, </a:t>
            </a:r>
            <a:r>
              <a:rPr lang="tr-TR" u="sng" smtClean="0"/>
              <a:t>benzer hedefleri kabul ettiklerinde</a:t>
            </a:r>
            <a:r>
              <a:rPr lang="tr-TR" smtClean="0"/>
              <a:t>, </a:t>
            </a:r>
            <a:r>
              <a:rPr lang="tr-TR" u="sng" smtClean="0"/>
              <a:t>benzer yaşantıları paylaştıklarında ortaya çıkar</a:t>
            </a:r>
            <a:r>
              <a:rPr lang="tr-TR" smtClean="0"/>
              <a:t>. </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13</a:t>
            </a:fld>
            <a:endParaRPr lang="tr-TR">
              <a:solidFill>
                <a:srgbClr val="000000"/>
              </a:solidFill>
            </a:endParaRPr>
          </a:p>
        </p:txBody>
      </p:sp>
    </p:spTree>
    <p:extLst>
      <p:ext uri="{BB962C8B-B14F-4D97-AF65-F5344CB8AC3E}">
        <p14:creationId xmlns:p14="http://schemas.microsoft.com/office/powerpoint/2010/main" xmlns="" val="83628227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04813"/>
            <a:ext cx="8229600" cy="792162"/>
          </a:xfrm>
        </p:spPr>
        <p:txBody>
          <a:bodyPr>
            <a:normAutofit fontScale="90000"/>
          </a:bodyPr>
          <a:lstStyle/>
          <a:p>
            <a:pPr eaLnBrk="1" hangingPunct="1">
              <a:defRPr/>
            </a:pPr>
            <a:r>
              <a:rPr lang="tr-TR" sz="3000" b="1" smtClean="0">
                <a:solidFill>
                  <a:srgbClr val="FF3300"/>
                </a:solidFill>
              </a:rPr>
              <a:t>Akran baskısı neden ve nasıl ortaya çıkar?</a:t>
            </a:r>
            <a:r>
              <a:rPr lang="tr-TR" sz="2800" b="1" smtClean="0">
                <a:solidFill>
                  <a:srgbClr val="FF3300"/>
                </a:solidFill>
              </a:rPr>
              <a:t/>
            </a:r>
            <a:br>
              <a:rPr lang="tr-TR" sz="2800" b="1" smtClean="0">
                <a:solidFill>
                  <a:srgbClr val="FF3300"/>
                </a:solidFill>
              </a:rPr>
            </a:br>
            <a:endParaRPr lang="tr-TR" sz="2800" b="1" smtClean="0">
              <a:solidFill>
                <a:srgbClr val="FF3300"/>
              </a:solidFill>
            </a:endParaRPr>
          </a:p>
        </p:txBody>
      </p:sp>
      <p:sp>
        <p:nvSpPr>
          <p:cNvPr id="10243" name="Rectangle 3"/>
          <p:cNvSpPr>
            <a:spLocks noGrp="1" noChangeArrowheads="1"/>
          </p:cNvSpPr>
          <p:nvPr>
            <p:ph type="body" sz="half" idx="1"/>
          </p:nvPr>
        </p:nvSpPr>
        <p:spPr>
          <a:xfrm>
            <a:off x="250825" y="1268413"/>
            <a:ext cx="6626225" cy="5399087"/>
          </a:xfrm>
        </p:spPr>
        <p:txBody>
          <a:bodyPr/>
          <a:lstStyle/>
          <a:p>
            <a:pPr eaLnBrk="1" hangingPunct="1">
              <a:buFont typeface="Symbol" pitchFamily="18" charset="2"/>
              <a:buChar char=""/>
              <a:defRPr/>
            </a:pPr>
            <a:r>
              <a:rPr lang="tr-TR" sz="2800" smtClean="0"/>
              <a:t>Akran baskısına boyun eğme ile beraber kişi,  uzun ve kısa dönemde </a:t>
            </a:r>
            <a:r>
              <a:rPr lang="tr-TR" sz="2800" smtClean="0">
                <a:solidFill>
                  <a:srgbClr val="FF6600"/>
                </a:solidFill>
              </a:rPr>
              <a:t>psikolojik sağlığını</a:t>
            </a:r>
            <a:r>
              <a:rPr lang="tr-TR" sz="2800" smtClean="0"/>
              <a:t> ve </a:t>
            </a:r>
            <a:r>
              <a:rPr lang="tr-TR" sz="2800" smtClean="0">
                <a:solidFill>
                  <a:srgbClr val="FF6600"/>
                </a:solidFill>
              </a:rPr>
              <a:t>sosyal yaşamını etkileyecek</a:t>
            </a:r>
            <a:r>
              <a:rPr lang="tr-TR" sz="2800" smtClean="0"/>
              <a:t> farklı riskli davranışlarda bulunabilmektedir.</a:t>
            </a:r>
            <a:r>
              <a:rPr lang="tr-TR" sz="700" smtClean="0"/>
              <a:t> </a:t>
            </a:r>
          </a:p>
          <a:p>
            <a:pPr eaLnBrk="1" hangingPunct="1">
              <a:buFont typeface="Symbol" pitchFamily="18" charset="2"/>
              <a:buNone/>
              <a:defRPr/>
            </a:pPr>
            <a:r>
              <a:rPr lang="tr-TR" sz="700" smtClean="0"/>
              <a:t>          </a:t>
            </a:r>
          </a:p>
          <a:p>
            <a:pPr eaLnBrk="1" hangingPunct="1">
              <a:buFont typeface="Symbol" pitchFamily="18" charset="2"/>
              <a:buChar char=""/>
              <a:defRPr/>
            </a:pPr>
            <a:r>
              <a:rPr lang="tr-TR" sz="2800" smtClean="0"/>
              <a:t>Bu davranışlar ilköğretimin ikinci kademesinde, ortaöğretim dönemine   göre daha sık yaşanmaktadır. </a:t>
            </a:r>
          </a:p>
          <a:p>
            <a:pPr eaLnBrk="1" hangingPunct="1">
              <a:defRPr/>
            </a:pPr>
            <a:endParaRPr lang="tr-TR" sz="2800" smtClean="0"/>
          </a:p>
        </p:txBody>
      </p:sp>
      <p:graphicFrame>
        <p:nvGraphicFramePr>
          <p:cNvPr id="10244" name="Object 4"/>
          <p:cNvGraphicFramePr>
            <a:graphicFrameLocks noGrp="1"/>
          </p:cNvGraphicFramePr>
          <p:nvPr>
            <p:ph type="clipArt" sz="half" idx="2"/>
          </p:nvPr>
        </p:nvGraphicFramePr>
        <p:xfrm>
          <a:off x="6786578" y="4143380"/>
          <a:ext cx="2124075" cy="1773237"/>
        </p:xfrm>
        <a:graphic>
          <a:graphicData uri="http://schemas.openxmlformats.org/presentationml/2006/ole">
            <p:oleObj spid="_x0000_s2051" name="Klip" r:id="rId5" imgW="3657600" imgH="3054709" progId="">
              <p:embed/>
            </p:oleObj>
          </a:graphicData>
        </a:graphic>
      </p:graphicFrame>
      <p:sp>
        <p:nvSpPr>
          <p:cNvPr id="2" name="Slayt Numarası Yer Tutucusu 1"/>
          <p:cNvSpPr>
            <a:spLocks noGrp="1"/>
          </p:cNvSpPr>
          <p:nvPr>
            <p:ph type="sldNum" sz="quarter" idx="10"/>
          </p:nvPr>
        </p:nvSpPr>
        <p:spPr/>
        <p:txBody>
          <a:bodyPr/>
          <a:lstStyle/>
          <a:p>
            <a:pPr>
              <a:defRPr/>
            </a:pPr>
            <a:fld id="{5260422D-FF51-40EA-89F0-92AA2061B82A}" type="slidenum">
              <a:rPr lang="tr-TR" smtClean="0">
                <a:solidFill>
                  <a:srgbClr val="FFFFFF"/>
                </a:solidFill>
              </a:rPr>
              <a:pPr>
                <a:defRPr/>
              </a:pPr>
              <a:t>14</a:t>
            </a:fld>
            <a:endParaRPr lang="tr-TR">
              <a:solidFill>
                <a:srgbClr val="FFFFFF"/>
              </a:solidFill>
            </a:endParaRPr>
          </a:p>
        </p:txBody>
      </p:sp>
    </p:spTree>
    <p:extLst>
      <p:ext uri="{BB962C8B-B14F-4D97-AF65-F5344CB8AC3E}">
        <p14:creationId xmlns:p14="http://schemas.microsoft.com/office/powerpoint/2010/main" xmlns="" val="581839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subTnLst>
                                    <p:audio>
                                      <p:cMediaNode>
                                        <p:cTn display="0" masterRel="sameClick">
                                          <p:stCondLst>
                                            <p:cond evt="begin" delay="0">
                                              <p:tn val="5"/>
                                            </p:cond>
                                          </p:stCondLst>
                                          <p:endCondLst>
                                            <p:cond evt="onStopAudio" delay="0">
                                              <p:tgtEl>
                                                <p:sldTgt/>
                                              </p:tgtEl>
                                            </p:cond>
                                          </p:endCondLst>
                                        </p:cTn>
                                        <p:tgtEl>
                                          <p:sndTgt r:embed="rId4" name="Laz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defRPr/>
            </a:pPr>
            <a:r>
              <a:rPr lang="tr-TR" sz="2800" b="1" smtClean="0">
                <a:solidFill>
                  <a:srgbClr val="FF3300"/>
                </a:solidFill>
              </a:rPr>
              <a:t>Akran baskısı neden ve nasıl ortaya çıkar?</a:t>
            </a:r>
            <a:br>
              <a:rPr lang="tr-TR" sz="2800" b="1" smtClean="0">
                <a:solidFill>
                  <a:srgbClr val="FF3300"/>
                </a:solidFill>
              </a:rPr>
            </a:br>
            <a:r>
              <a:rPr lang="tr-TR" sz="2800" b="1" smtClean="0"/>
              <a:t> </a:t>
            </a:r>
          </a:p>
        </p:txBody>
      </p:sp>
      <p:sp>
        <p:nvSpPr>
          <p:cNvPr id="12291" name="Rectangle 3"/>
          <p:cNvSpPr>
            <a:spLocks noGrp="1" noChangeArrowheads="1"/>
          </p:cNvSpPr>
          <p:nvPr>
            <p:ph idx="1"/>
          </p:nvPr>
        </p:nvSpPr>
        <p:spPr/>
        <p:txBody>
          <a:bodyPr/>
          <a:lstStyle/>
          <a:p>
            <a:pPr algn="just" eaLnBrk="1" hangingPunct="1">
              <a:buFont typeface="Symbol" pitchFamily="18" charset="2"/>
              <a:buChar char=""/>
              <a:defRPr/>
            </a:pPr>
            <a:endParaRPr lang="tr-TR" smtClean="0"/>
          </a:p>
          <a:p>
            <a:pPr algn="just" eaLnBrk="1" hangingPunct="1">
              <a:buFont typeface="Symbol" pitchFamily="18" charset="2"/>
              <a:buChar char=""/>
              <a:defRPr/>
            </a:pPr>
            <a:r>
              <a:rPr lang="tr-TR" smtClean="0"/>
              <a:t>Akran baskısı, çoğu zaman </a:t>
            </a:r>
            <a:r>
              <a:rPr lang="tr-TR" smtClean="0">
                <a:solidFill>
                  <a:srgbClr val="FF6600"/>
                </a:solidFill>
              </a:rPr>
              <a:t>dolaylı olarak</a:t>
            </a:r>
            <a:r>
              <a:rPr lang="tr-TR" smtClean="0"/>
              <a:t> yaşanır. Akran gruplarında yaşanan, özellikle dolaylı baskı sonucunda </a:t>
            </a:r>
            <a:r>
              <a:rPr lang="tr-TR" u="sng" smtClean="0"/>
              <a:t>bazı gençler </a:t>
            </a:r>
            <a:r>
              <a:rPr lang="tr-TR" u="sng" smtClean="0">
                <a:solidFill>
                  <a:srgbClr val="FF6600"/>
                </a:solidFill>
              </a:rPr>
              <a:t>risk alma davranışı</a:t>
            </a:r>
            <a:r>
              <a:rPr lang="tr-TR" u="sng" smtClean="0"/>
              <a:t> ve </a:t>
            </a:r>
            <a:r>
              <a:rPr lang="tr-TR" u="sng" smtClean="0">
                <a:solidFill>
                  <a:srgbClr val="FF6600"/>
                </a:solidFill>
              </a:rPr>
              <a:t>suç kabul edilen davranışlar</a:t>
            </a:r>
            <a:r>
              <a:rPr lang="tr-TR" u="sng" smtClean="0"/>
              <a:t> gösterebilir. </a:t>
            </a:r>
          </a:p>
          <a:p>
            <a:pPr eaLnBrk="1" hangingPunct="1">
              <a:defRPr/>
            </a:pPr>
            <a:endParaRPr lang="tr-TR" u="sng"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15</a:t>
            </a:fld>
            <a:endParaRPr lang="tr-TR">
              <a:solidFill>
                <a:srgbClr val="000000"/>
              </a:solidFill>
            </a:endParaRPr>
          </a:p>
        </p:txBody>
      </p:sp>
    </p:spTree>
    <p:extLst>
      <p:ext uri="{BB962C8B-B14F-4D97-AF65-F5344CB8AC3E}">
        <p14:creationId xmlns:p14="http://schemas.microsoft.com/office/powerpoint/2010/main" xmlns="" val="92039777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defRPr/>
            </a:pPr>
            <a:r>
              <a:rPr lang="tr-TR" sz="2800" b="1" smtClean="0">
                <a:solidFill>
                  <a:srgbClr val="FF3300"/>
                </a:solidFill>
              </a:rPr>
              <a:t>Akran baskısı neden ve nasıl ortaya çıkar?</a:t>
            </a:r>
            <a:br>
              <a:rPr lang="tr-TR" sz="2800" b="1" smtClean="0">
                <a:solidFill>
                  <a:srgbClr val="FF3300"/>
                </a:solidFill>
              </a:rPr>
            </a:br>
            <a:r>
              <a:rPr lang="tr-TR" sz="2800" b="1" smtClean="0"/>
              <a:t> </a:t>
            </a:r>
          </a:p>
        </p:txBody>
      </p:sp>
      <p:sp>
        <p:nvSpPr>
          <p:cNvPr id="14339" name="Rectangle 3"/>
          <p:cNvSpPr>
            <a:spLocks noGrp="1" noChangeArrowheads="1"/>
          </p:cNvSpPr>
          <p:nvPr>
            <p:ph idx="1"/>
          </p:nvPr>
        </p:nvSpPr>
        <p:spPr/>
        <p:txBody>
          <a:bodyPr>
            <a:normAutofit/>
          </a:bodyPr>
          <a:lstStyle/>
          <a:p>
            <a:pPr algn="just" eaLnBrk="1" hangingPunct="1">
              <a:defRPr/>
            </a:pPr>
            <a:r>
              <a:rPr lang="tr-TR" sz="2800" smtClean="0"/>
              <a:t>Akran baskısına boyun eğme ile beraber gençlerde farklı risk alma davranışları görülebilir. </a:t>
            </a:r>
            <a:r>
              <a:rPr lang="tr-TR" sz="2800" smtClean="0">
                <a:solidFill>
                  <a:srgbClr val="FF6600"/>
                </a:solidFill>
              </a:rPr>
              <a:t>Bu risk alma davranışları:</a:t>
            </a:r>
          </a:p>
          <a:p>
            <a:pPr lvl="1" eaLnBrk="1" hangingPunct="1">
              <a:defRPr/>
            </a:pPr>
            <a:r>
              <a:rPr lang="tr-TR" sz="2400" smtClean="0"/>
              <a:t>sigara içme, </a:t>
            </a:r>
          </a:p>
          <a:p>
            <a:pPr lvl="1" eaLnBrk="1" hangingPunct="1">
              <a:defRPr/>
            </a:pPr>
            <a:r>
              <a:rPr lang="tr-TR" sz="2400" smtClean="0"/>
              <a:t>alkol ve madde kullanımı,</a:t>
            </a:r>
          </a:p>
          <a:p>
            <a:pPr lvl="1" eaLnBrk="1" hangingPunct="1">
              <a:defRPr/>
            </a:pPr>
            <a:r>
              <a:rPr lang="tr-TR" sz="2400" smtClean="0"/>
              <a:t>okuldan kaçma, okula devamsızlık,</a:t>
            </a:r>
          </a:p>
          <a:p>
            <a:pPr lvl="1" eaLnBrk="1" hangingPunct="1">
              <a:defRPr/>
            </a:pPr>
            <a:r>
              <a:rPr lang="tr-TR" sz="2400" smtClean="0"/>
              <a:t>ders dışı aktivitelere daha fazla zaman ayırma,</a:t>
            </a:r>
          </a:p>
          <a:p>
            <a:pPr lvl="1" eaLnBrk="1" hangingPunct="1">
              <a:defRPr/>
            </a:pPr>
            <a:r>
              <a:rPr lang="tr-TR" sz="2400" smtClean="0"/>
              <a:t>akademik performans düşüklüğü,(ders başarısızlığı)</a:t>
            </a:r>
          </a:p>
          <a:p>
            <a:pPr lvl="1" eaLnBrk="1" hangingPunct="1">
              <a:defRPr/>
            </a:pPr>
            <a:r>
              <a:rPr lang="tr-TR" sz="2400" smtClean="0"/>
              <a:t>hırsızlık, </a:t>
            </a:r>
          </a:p>
          <a:p>
            <a:pPr lvl="1" eaLnBrk="1" hangingPunct="1">
              <a:defRPr/>
            </a:pPr>
            <a:r>
              <a:rPr lang="tr-TR" sz="2400" smtClean="0"/>
              <a:t>çetelere katılma vb. şeklinde ortaya çıkabilir.</a:t>
            </a:r>
            <a:r>
              <a:rPr lang="tr-TR" smtClean="0"/>
              <a:t> </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16</a:t>
            </a:fld>
            <a:endParaRPr lang="tr-TR">
              <a:solidFill>
                <a:srgbClr val="000000"/>
              </a:solidFill>
            </a:endParaRPr>
          </a:p>
        </p:txBody>
      </p:sp>
    </p:spTree>
    <p:extLst>
      <p:ext uri="{BB962C8B-B14F-4D97-AF65-F5344CB8AC3E}">
        <p14:creationId xmlns:p14="http://schemas.microsoft.com/office/powerpoint/2010/main" xmlns="" val="89515794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defRPr/>
            </a:pPr>
            <a:r>
              <a:rPr lang="tr-TR" sz="3000" b="1" smtClean="0">
                <a:solidFill>
                  <a:srgbClr val="FF3300"/>
                </a:solidFill>
              </a:rPr>
              <a:t>ÇATIŞMA ÇÖZME BECERİLERİ NELERDİR?</a:t>
            </a:r>
            <a:r>
              <a:rPr lang="tr-TR" sz="4000" smtClean="0"/>
              <a:t> </a:t>
            </a:r>
          </a:p>
        </p:txBody>
      </p:sp>
      <p:sp>
        <p:nvSpPr>
          <p:cNvPr id="17411" name="Rectangle 3"/>
          <p:cNvSpPr>
            <a:spLocks noGrp="1" noChangeArrowheads="1"/>
          </p:cNvSpPr>
          <p:nvPr>
            <p:ph idx="1"/>
          </p:nvPr>
        </p:nvSpPr>
        <p:spPr>
          <a:xfrm>
            <a:off x="323850" y="1989138"/>
            <a:ext cx="8569325" cy="4464050"/>
          </a:xfrm>
        </p:spPr>
        <p:txBody>
          <a:bodyPr>
            <a:normAutofit/>
          </a:bodyPr>
          <a:lstStyle/>
          <a:p>
            <a:pPr eaLnBrk="1" hangingPunct="1">
              <a:lnSpc>
                <a:spcPct val="90000"/>
              </a:lnSpc>
              <a:buFont typeface="Wingdings" pitchFamily="2" charset="2"/>
              <a:buNone/>
              <a:defRPr/>
            </a:pPr>
            <a:r>
              <a:rPr lang="tr-TR" sz="2400" b="1" smtClean="0">
                <a:solidFill>
                  <a:srgbClr val="FF6600"/>
                </a:solidFill>
              </a:rPr>
              <a:t>1. Duyguları keşfetme becerisi:</a:t>
            </a:r>
            <a:r>
              <a:rPr lang="tr-TR" sz="2400" smtClean="0"/>
              <a:t> </a:t>
            </a:r>
            <a:r>
              <a:rPr lang="tr-TR" sz="2400" b="1" smtClean="0"/>
              <a:t>İnsanın duygularını fark edip bunları isimlendirmesi, onları denetleyebilmek için ilk adımdır. Çünkü duygularımızın bizim iç seslerimiz olduğunu, her duygumuzun bizlere yaşadığımız anlarla ilgili olarak bilgi ve mesajlar verdiğini, bizi hareketlere ve davranışlara yönlendirdiğini, bize bazı ihtiyaçlarımızı da ifade ettiğini hepimiz bilmeliyiz.   Duygularımız yaşamı güzelleştiren şeyler…yaşamımızı anlamlı kılan şeyler…Bunları keşfetmek, isimlendirmek önemli…Şimdi biri size duyguların bir listesini yazın dese kaç tane yazabilirsiniz mesela?</a:t>
            </a:r>
            <a:br>
              <a:rPr lang="tr-TR" sz="2400" b="1" smtClean="0"/>
            </a:br>
            <a:r>
              <a:rPr lang="tr-TR" sz="2400" smtClean="0"/>
              <a:t/>
            </a:r>
            <a:br>
              <a:rPr lang="tr-TR" sz="2400" smtClean="0"/>
            </a:br>
            <a:endParaRPr lang="tr-TR" sz="240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17</a:t>
            </a:fld>
            <a:endParaRPr lang="tr-TR">
              <a:solidFill>
                <a:srgbClr val="000000"/>
              </a:solidFill>
            </a:endParaRPr>
          </a:p>
        </p:txBody>
      </p:sp>
    </p:spTree>
    <p:extLst>
      <p:ext uri="{BB962C8B-B14F-4D97-AF65-F5344CB8AC3E}">
        <p14:creationId xmlns:p14="http://schemas.microsoft.com/office/powerpoint/2010/main" xmlns="" val="1724958452"/>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tr-TR" sz="3000" b="1" smtClean="0">
                <a:solidFill>
                  <a:srgbClr val="FF3300"/>
                </a:solidFill>
              </a:rPr>
              <a:t>ÇATIŞMA ÇÖZME BECERİLERİ NELERDİR?</a:t>
            </a:r>
          </a:p>
        </p:txBody>
      </p:sp>
      <p:sp>
        <p:nvSpPr>
          <p:cNvPr id="18435" name="Rectangle 3"/>
          <p:cNvSpPr>
            <a:spLocks noGrp="1" noChangeArrowheads="1"/>
          </p:cNvSpPr>
          <p:nvPr>
            <p:ph idx="1"/>
          </p:nvPr>
        </p:nvSpPr>
        <p:spPr>
          <a:xfrm>
            <a:off x="250825" y="1600200"/>
            <a:ext cx="8435975" cy="4708525"/>
          </a:xfrm>
        </p:spPr>
        <p:txBody>
          <a:bodyPr/>
          <a:lstStyle/>
          <a:p>
            <a:pPr eaLnBrk="1" hangingPunct="1">
              <a:buFont typeface="Wingdings" pitchFamily="2" charset="2"/>
              <a:buNone/>
              <a:defRPr/>
            </a:pPr>
            <a:r>
              <a:rPr lang="tr-TR" sz="2800" b="1" smtClean="0">
                <a:solidFill>
                  <a:srgbClr val="FF6600"/>
                </a:solidFill>
              </a:rPr>
              <a:t>2. İletişim becerisi:</a:t>
            </a:r>
            <a:r>
              <a:rPr lang="tr-TR" sz="2800" b="1" smtClean="0"/>
              <a:t> Başkalarına kendi ihtiyaç ve duygularını anlatabilme becerisi. </a:t>
            </a:r>
          </a:p>
          <a:p>
            <a:pPr eaLnBrk="1" hangingPunct="1">
              <a:buFont typeface="Wingdings" pitchFamily="2" charset="2"/>
              <a:buNone/>
              <a:defRPr/>
            </a:pPr>
            <a:r>
              <a:rPr lang="tr-TR" sz="2800" b="1" smtClean="0">
                <a:solidFill>
                  <a:srgbClr val="FF6600"/>
                </a:solidFill>
              </a:rPr>
              <a:t>3. Problem çözme becerisi:</a:t>
            </a:r>
            <a:r>
              <a:rPr lang="tr-TR" sz="2800" b="1" smtClean="0"/>
              <a:t> Bir orta noktaya yani </a:t>
            </a:r>
            <a:r>
              <a:rPr lang="tr-TR" sz="2800" b="1" u="sng" smtClean="0"/>
              <a:t>her iki tarafın da kazanabileceği</a:t>
            </a:r>
            <a:r>
              <a:rPr lang="tr-TR" sz="2800" b="1" smtClean="0"/>
              <a:t> ve kabul edebileceği bir çözüme, uzlaşmaya varabilmek için problemi </a:t>
            </a:r>
            <a:r>
              <a:rPr lang="tr-TR" sz="2800" b="1" u="sng" smtClean="0"/>
              <a:t>her iki tarafın gözüyle de görebilme becerisi.</a:t>
            </a:r>
            <a:br>
              <a:rPr lang="tr-TR" sz="2800" b="1" u="sng" smtClean="0"/>
            </a:br>
            <a:r>
              <a:rPr lang="tr-TR" sz="2800" smtClean="0"/>
              <a:t/>
            </a:r>
            <a:br>
              <a:rPr lang="tr-TR" sz="2800" smtClean="0"/>
            </a:br>
            <a:endParaRPr lang="tr-TR" sz="280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18</a:t>
            </a:fld>
            <a:endParaRPr lang="tr-TR">
              <a:solidFill>
                <a:srgbClr val="000000"/>
              </a:solidFill>
            </a:endParaRPr>
          </a:p>
        </p:txBody>
      </p:sp>
    </p:spTree>
    <p:extLst>
      <p:ext uri="{BB962C8B-B14F-4D97-AF65-F5344CB8AC3E}">
        <p14:creationId xmlns:p14="http://schemas.microsoft.com/office/powerpoint/2010/main" xmlns="" val="3222411575"/>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sz="3000" b="1" smtClean="0">
                <a:solidFill>
                  <a:srgbClr val="FF3300"/>
                </a:solidFill>
              </a:rPr>
              <a:t>ÇATIŞMA ÇÖZME BECERİLERİ NELERDİR?</a:t>
            </a:r>
          </a:p>
        </p:txBody>
      </p:sp>
      <p:sp>
        <p:nvSpPr>
          <p:cNvPr id="19459" name="Rectangle 3"/>
          <p:cNvSpPr>
            <a:spLocks noGrp="1" noChangeArrowheads="1"/>
          </p:cNvSpPr>
          <p:nvPr>
            <p:ph idx="1"/>
          </p:nvPr>
        </p:nvSpPr>
        <p:spPr>
          <a:xfrm>
            <a:off x="395288" y="1484313"/>
            <a:ext cx="8424862" cy="4897437"/>
          </a:xfrm>
        </p:spPr>
        <p:txBody>
          <a:bodyPr>
            <a:normAutofit lnSpcReduction="10000"/>
          </a:bodyPr>
          <a:lstStyle/>
          <a:p>
            <a:pPr eaLnBrk="1" hangingPunct="1">
              <a:lnSpc>
                <a:spcPct val="90000"/>
              </a:lnSpc>
              <a:buFont typeface="Wingdings" pitchFamily="2" charset="2"/>
              <a:buNone/>
              <a:defRPr/>
            </a:pPr>
            <a:r>
              <a:rPr lang="tr-TR" sz="2400" b="1" smtClean="0"/>
              <a:t>    </a:t>
            </a:r>
            <a:r>
              <a:rPr lang="tr-TR" sz="2400" b="1" smtClean="0">
                <a:solidFill>
                  <a:srgbClr val="FF6600"/>
                </a:solidFill>
              </a:rPr>
              <a:t>4. Öfke kontrolü:</a:t>
            </a:r>
            <a:r>
              <a:rPr lang="tr-TR" sz="2400" b="1" smtClean="0"/>
              <a:t> Zor durumlarda </a:t>
            </a:r>
            <a:r>
              <a:rPr lang="tr-TR" sz="2400" b="1" u="sng" smtClean="0"/>
              <a:t>saldırgan olmayan</a:t>
            </a:r>
            <a:r>
              <a:rPr lang="tr-TR" sz="2400" b="1" smtClean="0"/>
              <a:t> </a:t>
            </a:r>
            <a:r>
              <a:rPr lang="tr-TR" sz="2400" b="1" u="sng" smtClean="0"/>
              <a:t>tepkiler</a:t>
            </a:r>
            <a:r>
              <a:rPr lang="tr-TR" sz="2400" b="1" smtClean="0"/>
              <a:t> verebilmeyi içermektedir.</a:t>
            </a:r>
            <a:br>
              <a:rPr lang="tr-TR" sz="2400" b="1" smtClean="0"/>
            </a:br>
            <a:endParaRPr lang="tr-TR" sz="1000" b="1" smtClean="0"/>
          </a:p>
          <a:p>
            <a:pPr eaLnBrk="1" hangingPunct="1">
              <a:lnSpc>
                <a:spcPct val="90000"/>
              </a:lnSpc>
              <a:buFont typeface="Wingdings" pitchFamily="2" charset="2"/>
              <a:buNone/>
              <a:defRPr/>
            </a:pPr>
            <a:r>
              <a:rPr lang="tr-TR" sz="2400" b="1" smtClean="0">
                <a:solidFill>
                  <a:srgbClr val="FF6600"/>
                </a:solidFill>
              </a:rPr>
              <a:t>    5. Atılganlığı uygun bir şekilde kullanabilme:</a:t>
            </a:r>
            <a:r>
              <a:rPr lang="tr-TR" sz="2400" b="1" smtClean="0"/>
              <a:t> Şiddet ya da saldırganlığa başvurmadan </a:t>
            </a:r>
            <a:r>
              <a:rPr lang="tr-TR" sz="2400" b="1" u="sng" smtClean="0"/>
              <a:t>gerekli tepkiyi verebilmek</a:t>
            </a:r>
            <a:r>
              <a:rPr lang="tr-TR" sz="2400" b="1" smtClean="0"/>
              <a:t> şeklinde sıralanabilir.</a:t>
            </a:r>
            <a:br>
              <a:rPr lang="tr-TR" sz="2400" b="1" smtClean="0"/>
            </a:br>
            <a:endParaRPr lang="tr-TR" sz="2400" b="1" smtClean="0"/>
          </a:p>
          <a:p>
            <a:pPr eaLnBrk="1" hangingPunct="1">
              <a:lnSpc>
                <a:spcPct val="90000"/>
              </a:lnSpc>
              <a:buFont typeface="Wingdings" pitchFamily="2" charset="2"/>
              <a:buNone/>
              <a:defRPr/>
            </a:pPr>
            <a:r>
              <a:rPr lang="tr-TR" sz="2400" b="1" smtClean="0"/>
              <a:t>         Bahsettiğimiz tüm bu çatışma çözme becerilerinin her biri ayrı bir konu başlığı altında geniş bir şekilde ele alınabilecek düzeyde kapsamlıdır.</a:t>
            </a:r>
            <a:br>
              <a:rPr lang="tr-TR" sz="2400" b="1" smtClean="0"/>
            </a:br>
            <a:r>
              <a:rPr lang="tr-TR" sz="2400" b="1" smtClean="0"/>
              <a:t/>
            </a:r>
            <a:br>
              <a:rPr lang="tr-TR" sz="2400" b="1" smtClean="0"/>
            </a:br>
            <a:r>
              <a:rPr lang="tr-TR" sz="2400" b="1" smtClean="0"/>
              <a:t>Peki neler yapılmalı?</a:t>
            </a:r>
            <a:br>
              <a:rPr lang="tr-TR" sz="2400" b="1" smtClean="0"/>
            </a:br>
            <a:r>
              <a:rPr lang="tr-TR" sz="2400" smtClean="0"/>
              <a:t/>
            </a:r>
            <a:br>
              <a:rPr lang="tr-TR" sz="2400" smtClean="0"/>
            </a:br>
            <a:endParaRPr lang="tr-TR" sz="240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19</a:t>
            </a:fld>
            <a:endParaRPr lang="tr-TR">
              <a:solidFill>
                <a:srgbClr val="000000"/>
              </a:solidFill>
            </a:endParaRPr>
          </a:p>
        </p:txBody>
      </p:sp>
    </p:spTree>
    <p:extLst>
      <p:ext uri="{BB962C8B-B14F-4D97-AF65-F5344CB8AC3E}">
        <p14:creationId xmlns:p14="http://schemas.microsoft.com/office/powerpoint/2010/main" xmlns="" val="2729377902"/>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dirty="0" smtClean="0"/>
              <a:t>Şiddet Çeşitleri</a:t>
            </a:r>
            <a:endParaRPr lang="tr-TR" dirty="0"/>
          </a:p>
        </p:txBody>
      </p:sp>
      <p:sp>
        <p:nvSpPr>
          <p:cNvPr id="5" name="4 İçerik Yer Tutucusu"/>
          <p:cNvSpPr>
            <a:spLocks noGrp="1"/>
          </p:cNvSpPr>
          <p:nvPr>
            <p:ph idx="1"/>
          </p:nvPr>
        </p:nvSpPr>
        <p:spPr/>
        <p:txBody>
          <a:bodyPr/>
          <a:lstStyle/>
          <a:p>
            <a:r>
              <a:rPr lang="tr-TR" dirty="0" smtClean="0"/>
              <a:t>Fiziksel Şiddet</a:t>
            </a:r>
          </a:p>
          <a:p>
            <a:r>
              <a:rPr lang="tr-TR" dirty="0" smtClean="0"/>
              <a:t>Sözlü Şiddet</a:t>
            </a:r>
          </a:p>
          <a:p>
            <a:r>
              <a:rPr lang="tr-TR" dirty="0" smtClean="0"/>
              <a:t>Ekonomik Şiddet</a:t>
            </a:r>
          </a:p>
          <a:p>
            <a:r>
              <a:rPr lang="tr-TR" dirty="0" smtClean="0"/>
              <a:t>Cinsel şiddet</a:t>
            </a:r>
          </a:p>
          <a:p>
            <a:r>
              <a:rPr lang="tr-TR" dirty="0" smtClean="0"/>
              <a:t>Duygusal Şiddet</a:t>
            </a:r>
          </a:p>
          <a:p>
            <a:endParaRPr lang="tr-TR" dirty="0"/>
          </a:p>
        </p:txBody>
      </p:sp>
      <p:sp>
        <p:nvSpPr>
          <p:cNvPr id="3" name="2 Slayt Numarası Yer Tutucusu"/>
          <p:cNvSpPr>
            <a:spLocks noGrp="1"/>
          </p:cNvSpPr>
          <p:nvPr>
            <p:ph type="sldNum" sz="quarter" idx="12"/>
          </p:nvPr>
        </p:nvSpPr>
        <p:spPr/>
        <p:txBody>
          <a:bodyPr/>
          <a:lstStyle/>
          <a:p>
            <a:pPr>
              <a:defRPr/>
            </a:pPr>
            <a:fld id="{7F2840B2-A71E-4ED7-98AA-E49E2947D9A1}" type="slidenum">
              <a:rPr lang="tr-TR" smtClean="0">
                <a:solidFill>
                  <a:srgbClr val="000000"/>
                </a:solidFill>
              </a:rPr>
              <a:pPr>
                <a:defRPr/>
              </a:pPr>
              <a:t>2</a:t>
            </a:fld>
            <a:endParaRPr lang="tr-TR">
              <a:solidFill>
                <a:srgbClr val="000000"/>
              </a:solidFill>
            </a:endParaRPr>
          </a:p>
        </p:txBody>
      </p:sp>
    </p:spTree>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tr-TR" sz="3000" b="1" smtClean="0">
                <a:solidFill>
                  <a:srgbClr val="FF3300"/>
                </a:solidFill>
              </a:rPr>
              <a:t>ÇATIŞMA ÇÖZME BECERİLERİ NELERDİR?</a:t>
            </a:r>
          </a:p>
        </p:txBody>
      </p:sp>
      <p:sp>
        <p:nvSpPr>
          <p:cNvPr id="20483" name="Rectangle 3"/>
          <p:cNvSpPr>
            <a:spLocks noGrp="1" noChangeArrowheads="1"/>
          </p:cNvSpPr>
          <p:nvPr>
            <p:ph idx="1"/>
          </p:nvPr>
        </p:nvSpPr>
        <p:spPr/>
        <p:txBody>
          <a:bodyPr/>
          <a:lstStyle/>
          <a:p>
            <a:pPr eaLnBrk="1" hangingPunct="1">
              <a:buFont typeface="Wingdings" pitchFamily="2" charset="2"/>
              <a:buNone/>
              <a:defRPr/>
            </a:pPr>
            <a:r>
              <a:rPr lang="tr-TR" smtClean="0"/>
              <a:t>   Öncelikle herhangi bir çatışmayla karşılaştığımızda vereceğimiz tepkiyi </a:t>
            </a:r>
            <a:r>
              <a:rPr lang="tr-TR" smtClean="0">
                <a:solidFill>
                  <a:srgbClr val="FF6600"/>
                </a:solidFill>
              </a:rPr>
              <a:t>SEÇEBİLECEĞİMİZİ </a:t>
            </a:r>
            <a:r>
              <a:rPr lang="tr-TR" smtClean="0"/>
              <a:t>fark etmemiz gerekir. </a:t>
            </a:r>
          </a:p>
          <a:p>
            <a:pPr eaLnBrk="1" hangingPunct="1">
              <a:buFont typeface="Wingdings" pitchFamily="2" charset="2"/>
              <a:buNone/>
              <a:defRPr/>
            </a:pPr>
            <a:r>
              <a:rPr lang="tr-TR" smtClean="0">
                <a:solidFill>
                  <a:srgbClr val="FF6600"/>
                </a:solidFill>
              </a:rPr>
              <a:t>a)</a:t>
            </a:r>
            <a:r>
              <a:rPr lang="tr-TR" smtClean="0"/>
              <a:t>Kaçmak,</a:t>
            </a:r>
          </a:p>
          <a:p>
            <a:pPr eaLnBrk="1" hangingPunct="1">
              <a:buFont typeface="Wingdings" pitchFamily="2" charset="2"/>
              <a:buNone/>
              <a:defRPr/>
            </a:pPr>
            <a:r>
              <a:rPr lang="tr-TR" smtClean="0">
                <a:solidFill>
                  <a:srgbClr val="FF6600"/>
                </a:solidFill>
              </a:rPr>
              <a:t>b)</a:t>
            </a:r>
            <a:r>
              <a:rPr lang="tr-TR" smtClean="0"/>
              <a:t>Kaçınmak,</a:t>
            </a:r>
          </a:p>
          <a:p>
            <a:pPr eaLnBrk="1" hangingPunct="1">
              <a:buFont typeface="Wingdings" pitchFamily="2" charset="2"/>
              <a:buNone/>
              <a:defRPr/>
            </a:pPr>
            <a:r>
              <a:rPr lang="tr-TR" smtClean="0">
                <a:solidFill>
                  <a:srgbClr val="FF6600"/>
                </a:solidFill>
              </a:rPr>
              <a:t>c)</a:t>
            </a:r>
            <a:r>
              <a:rPr lang="tr-TR" smtClean="0"/>
              <a:t>Saldırmak,</a:t>
            </a:r>
          </a:p>
          <a:p>
            <a:pPr eaLnBrk="1" hangingPunct="1">
              <a:buFont typeface="Wingdings" pitchFamily="2" charset="2"/>
              <a:buNone/>
              <a:defRPr/>
            </a:pPr>
            <a:r>
              <a:rPr lang="tr-TR" smtClean="0">
                <a:solidFill>
                  <a:srgbClr val="FF6600"/>
                </a:solidFill>
              </a:rPr>
              <a:t>d)</a:t>
            </a:r>
            <a:r>
              <a:rPr lang="tr-TR" smtClean="0"/>
              <a:t>Başa çıkmak yani çözmek </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20</a:t>
            </a:fld>
            <a:endParaRPr lang="tr-TR">
              <a:solidFill>
                <a:srgbClr val="000000"/>
              </a:solidFill>
            </a:endParaRPr>
          </a:p>
        </p:txBody>
      </p:sp>
    </p:spTree>
    <p:extLst>
      <p:ext uri="{BB962C8B-B14F-4D97-AF65-F5344CB8AC3E}">
        <p14:creationId xmlns:p14="http://schemas.microsoft.com/office/powerpoint/2010/main" xmlns="" val="683367724"/>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850900"/>
          </a:xfrm>
        </p:spPr>
        <p:txBody>
          <a:bodyPr>
            <a:normAutofit fontScale="90000"/>
          </a:bodyPr>
          <a:lstStyle/>
          <a:p>
            <a:pPr eaLnBrk="1" hangingPunct="1">
              <a:defRPr/>
            </a:pPr>
            <a:r>
              <a:rPr lang="tr-TR" sz="3000" b="1" smtClean="0">
                <a:solidFill>
                  <a:srgbClr val="FF3300"/>
                </a:solidFill>
              </a:rPr>
              <a:t>ÇATIŞMA ÇÖZME BECERİLERİ NELERDİR?</a:t>
            </a:r>
          </a:p>
        </p:txBody>
      </p:sp>
      <p:sp>
        <p:nvSpPr>
          <p:cNvPr id="22531" name="Rectangle 3"/>
          <p:cNvSpPr>
            <a:spLocks noGrp="1" noChangeArrowheads="1"/>
          </p:cNvSpPr>
          <p:nvPr>
            <p:ph idx="1"/>
          </p:nvPr>
        </p:nvSpPr>
        <p:spPr>
          <a:xfrm>
            <a:off x="250825" y="1196975"/>
            <a:ext cx="8713788" cy="5327650"/>
          </a:xfrm>
        </p:spPr>
        <p:txBody>
          <a:bodyPr/>
          <a:lstStyle/>
          <a:p>
            <a:pPr eaLnBrk="1" hangingPunct="1">
              <a:lnSpc>
                <a:spcPct val="80000"/>
              </a:lnSpc>
              <a:buFont typeface="Wingdings" pitchFamily="2" charset="2"/>
              <a:buNone/>
              <a:defRPr/>
            </a:pPr>
            <a:r>
              <a:rPr lang="tr-TR" sz="2400" smtClean="0"/>
              <a:t>    </a:t>
            </a:r>
            <a:r>
              <a:rPr lang="tr-TR" sz="2400" b="1" u="sng" smtClean="0"/>
              <a:t>Durumu </a:t>
            </a:r>
            <a:r>
              <a:rPr lang="tr-TR" sz="2400" b="1" u="sng" smtClean="0">
                <a:solidFill>
                  <a:srgbClr val="FF6600"/>
                </a:solidFill>
              </a:rPr>
              <a:t>karşısındaki kişinin gözüyle değerlendirebilmek</a:t>
            </a:r>
            <a:r>
              <a:rPr lang="tr-TR" sz="2400" b="1" u="sng" smtClean="0"/>
              <a:t> de çatışmanın çözümünde en büyük etkenlerden biridir.</a:t>
            </a:r>
            <a:r>
              <a:rPr lang="tr-TR" sz="2400" b="1" smtClean="0"/>
              <a:t>  </a:t>
            </a:r>
          </a:p>
          <a:p>
            <a:pPr eaLnBrk="1" hangingPunct="1">
              <a:lnSpc>
                <a:spcPct val="80000"/>
              </a:lnSpc>
              <a:buFont typeface="Wingdings" pitchFamily="2" charset="2"/>
              <a:buNone/>
              <a:defRPr/>
            </a:pPr>
            <a:r>
              <a:rPr lang="tr-TR" sz="2400" b="1" smtClean="0"/>
              <a:t>     (Onun yerinde olsaydın sen ne yapardın-düşünürdün-hissederdin? Sence neden böyle davranmış olabilir?)</a:t>
            </a:r>
          </a:p>
          <a:p>
            <a:pPr eaLnBrk="1" hangingPunct="1">
              <a:lnSpc>
                <a:spcPct val="80000"/>
              </a:lnSpc>
              <a:buFont typeface="Wingdings" pitchFamily="2" charset="2"/>
              <a:buNone/>
              <a:defRPr/>
            </a:pPr>
            <a:endParaRPr lang="tr-TR" sz="1200" b="1" smtClean="0"/>
          </a:p>
          <a:p>
            <a:pPr eaLnBrk="1" hangingPunct="1">
              <a:lnSpc>
                <a:spcPct val="80000"/>
              </a:lnSpc>
              <a:buFont typeface="Wingdings" pitchFamily="2" charset="2"/>
              <a:buNone/>
              <a:defRPr/>
            </a:pPr>
            <a:r>
              <a:rPr lang="tr-TR" sz="2400" b="1" smtClean="0"/>
              <a:t>     Çatışma durumlarını yaşayan sadece bizler değiliz. Zaman zaman başka insanlar da birileriyle çatışıyor. Bu durum karşısında üzülüyor, sıkıntı yaşıyor, yapacağı işine motive olamıyor, verimi düşüyor. Hani bazen karşılaştığımız bir sorunu başkasında da görmek kendimizi rahatlatmasa ya da sorunumuzu çözmese de en azından </a:t>
            </a:r>
            <a:r>
              <a:rPr lang="tr-TR" sz="2400" b="1" u="sng" smtClean="0">
                <a:solidFill>
                  <a:srgbClr val="FF6600"/>
                </a:solidFill>
              </a:rPr>
              <a:t>bunu tek yaşayanın biz olmadığını görmek sorunu kabul etmemizi kolaylaştırır</a:t>
            </a:r>
            <a:r>
              <a:rPr lang="tr-TR" sz="2400" b="1" smtClean="0"/>
              <a:t> ya, bu da öyledir. Başka insanlar bu sıkıntılı durumlarında benzer tepkiler vermektedirler.  </a:t>
            </a:r>
            <a:br>
              <a:rPr lang="tr-TR" sz="2400" b="1" smtClean="0"/>
            </a:br>
            <a:endParaRPr lang="tr-TR" sz="2400" b="1"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21</a:t>
            </a:fld>
            <a:endParaRPr lang="tr-TR">
              <a:solidFill>
                <a:srgbClr val="000000"/>
              </a:solidFill>
            </a:endParaRPr>
          </a:p>
        </p:txBody>
      </p:sp>
    </p:spTree>
    <p:extLst>
      <p:ext uri="{BB962C8B-B14F-4D97-AF65-F5344CB8AC3E}">
        <p14:creationId xmlns:p14="http://schemas.microsoft.com/office/powerpoint/2010/main" xmlns="" val="1918665733"/>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tr-TR" sz="2700" smtClean="0">
                <a:solidFill>
                  <a:srgbClr val="FF3300"/>
                </a:solidFill>
              </a:rPr>
              <a:t>ÇATIŞMA ÇÖZMEDE ÖZELLİKLE ŞU HUSUSLARA ÇOK DİKKAT EDİLMESİ GEREKİR:</a:t>
            </a:r>
          </a:p>
        </p:txBody>
      </p:sp>
      <p:sp>
        <p:nvSpPr>
          <p:cNvPr id="23555" name="Rectangle 3"/>
          <p:cNvSpPr>
            <a:spLocks noGrp="1" noChangeArrowheads="1"/>
          </p:cNvSpPr>
          <p:nvPr>
            <p:ph type="body" sz="half" idx="1"/>
          </p:nvPr>
        </p:nvSpPr>
        <p:spPr>
          <a:xfrm>
            <a:off x="457200" y="1600200"/>
            <a:ext cx="6130925" cy="4924425"/>
          </a:xfrm>
        </p:spPr>
        <p:txBody>
          <a:bodyPr/>
          <a:lstStyle/>
          <a:p>
            <a:pPr eaLnBrk="1" hangingPunct="1">
              <a:buFont typeface="Wingdings" pitchFamily="2" charset="2"/>
              <a:buNone/>
              <a:defRPr/>
            </a:pPr>
            <a:r>
              <a:rPr lang="tr-TR" sz="2800" smtClean="0"/>
              <a:t>   1. </a:t>
            </a:r>
            <a:r>
              <a:rPr lang="tr-TR" sz="2800" u="sng" smtClean="0"/>
              <a:t>Rahatsız olduğun şeyi söyle.</a:t>
            </a:r>
            <a:r>
              <a:rPr lang="tr-TR" sz="2800" smtClean="0"/>
              <a:t> </a:t>
            </a:r>
            <a:r>
              <a:rPr lang="tr-TR" sz="2800" u="sng" smtClean="0"/>
              <a:t>hissettiklerini paylaş</a:t>
            </a:r>
            <a:r>
              <a:rPr lang="tr-TR" sz="2800" smtClean="0"/>
              <a:t> </a:t>
            </a:r>
            <a:r>
              <a:rPr lang="tr-TR" sz="2800" u="sng" smtClean="0"/>
              <a:t>ama asla karşındakine </a:t>
            </a:r>
            <a:r>
              <a:rPr lang="tr-TR" sz="2800" u="sng" smtClean="0">
                <a:solidFill>
                  <a:srgbClr val="FF6600"/>
                </a:solidFill>
              </a:rPr>
              <a:t>söylenme</a:t>
            </a:r>
            <a:r>
              <a:rPr lang="tr-TR" sz="2800" smtClean="0"/>
              <a:t>….Annen ya da baban bunu yaptığında hoşuna gitmiyor değil mi?</a:t>
            </a:r>
            <a:br>
              <a:rPr lang="tr-TR" sz="2800" smtClean="0"/>
            </a:br>
            <a:r>
              <a:rPr lang="tr-TR" sz="2800" smtClean="0"/>
              <a:t/>
            </a:r>
            <a:br>
              <a:rPr lang="tr-TR" sz="2800" smtClean="0"/>
            </a:br>
            <a:r>
              <a:rPr lang="tr-TR" sz="2800" smtClean="0"/>
              <a:t>2. </a:t>
            </a:r>
            <a:r>
              <a:rPr lang="tr-TR" sz="2800" u="sng" smtClean="0"/>
              <a:t>Rahatsız olduğun şeyi söyle, ama asla karşındakine ve kendine </a:t>
            </a:r>
            <a:r>
              <a:rPr lang="tr-TR" sz="2800" u="sng" smtClean="0">
                <a:solidFill>
                  <a:srgbClr val="FF6600"/>
                </a:solidFill>
              </a:rPr>
              <a:t>zarar verme</a:t>
            </a:r>
            <a:r>
              <a:rPr lang="tr-TR" sz="2800" u="sng" smtClean="0"/>
              <a:t>.</a:t>
            </a:r>
            <a:r>
              <a:rPr lang="tr-TR" sz="2800" smtClean="0"/>
              <a:t> Sakın vurma,çünkü kimsenin kimseye zarar vermeye hakkı yoktur…… </a:t>
            </a:r>
          </a:p>
        </p:txBody>
      </p:sp>
      <p:graphicFrame>
        <p:nvGraphicFramePr>
          <p:cNvPr id="23556" name="Object 4"/>
          <p:cNvGraphicFramePr>
            <a:graphicFrameLocks noGrp="1"/>
          </p:cNvGraphicFramePr>
          <p:nvPr>
            <p:ph type="clipArt" sz="half" idx="2"/>
          </p:nvPr>
        </p:nvGraphicFramePr>
        <p:xfrm>
          <a:off x="6372225" y="2270125"/>
          <a:ext cx="2478088" cy="2701925"/>
        </p:xfrm>
        <a:graphic>
          <a:graphicData uri="http://schemas.openxmlformats.org/presentationml/2006/ole">
            <p:oleObj spid="_x0000_s3075" name="Klip" r:id="rId4" imgW="3356933" imgH="3660700" progId="">
              <p:embed/>
            </p:oleObj>
          </a:graphicData>
        </a:graphic>
      </p:graphicFrame>
      <p:sp>
        <p:nvSpPr>
          <p:cNvPr id="2" name="Slayt Numarası Yer Tutucusu 1"/>
          <p:cNvSpPr>
            <a:spLocks noGrp="1"/>
          </p:cNvSpPr>
          <p:nvPr>
            <p:ph type="sldNum" sz="quarter" idx="10"/>
          </p:nvPr>
        </p:nvSpPr>
        <p:spPr/>
        <p:txBody>
          <a:bodyPr/>
          <a:lstStyle/>
          <a:p>
            <a:pPr>
              <a:defRPr/>
            </a:pPr>
            <a:fld id="{5260422D-FF51-40EA-89F0-92AA2061B82A}" type="slidenum">
              <a:rPr lang="tr-TR" smtClean="0">
                <a:solidFill>
                  <a:srgbClr val="FFFFFF"/>
                </a:solidFill>
              </a:rPr>
              <a:pPr>
                <a:defRPr/>
              </a:pPr>
              <a:t>22</a:t>
            </a:fld>
            <a:endParaRPr lang="tr-TR">
              <a:solidFill>
                <a:srgbClr val="FFFFFF"/>
              </a:solidFill>
            </a:endParaRPr>
          </a:p>
        </p:txBody>
      </p:sp>
    </p:spTree>
    <p:extLst>
      <p:ext uri="{BB962C8B-B14F-4D97-AF65-F5344CB8AC3E}">
        <p14:creationId xmlns:p14="http://schemas.microsoft.com/office/powerpoint/2010/main" xmlns="" val="4081338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ppt_x"/>
                                          </p:val>
                                        </p:tav>
                                        <p:tav tm="100000">
                                          <p:val>
                                            <p:strVal val="#ppt_x"/>
                                          </p:val>
                                        </p:tav>
                                      </p:tavLst>
                                    </p:anim>
                                    <p:anim calcmode="lin" valueType="num">
                                      <p:cBhvr additive="base">
                                        <p:cTn id="8" dur="500" fill="hold"/>
                                        <p:tgtEl>
                                          <p:spTgt spid="2355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Fren"/>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defRPr/>
            </a:pPr>
            <a:r>
              <a:rPr lang="tr-TR" sz="2700" smtClean="0">
                <a:solidFill>
                  <a:srgbClr val="FF3300"/>
                </a:solidFill>
              </a:rPr>
              <a:t>ÇATIŞMA ÇÖZMEDE ÖZELLİKLE ŞU HUSUSLARA ÇOK DİKKAT EDİLMESİ GEREKİR:</a:t>
            </a:r>
          </a:p>
        </p:txBody>
      </p:sp>
      <p:sp>
        <p:nvSpPr>
          <p:cNvPr id="24579" name="Rectangle 3"/>
          <p:cNvSpPr>
            <a:spLocks noGrp="1" noChangeArrowheads="1"/>
          </p:cNvSpPr>
          <p:nvPr>
            <p:ph idx="1"/>
          </p:nvPr>
        </p:nvSpPr>
        <p:spPr>
          <a:xfrm>
            <a:off x="457200" y="1341438"/>
            <a:ext cx="8229600" cy="4784725"/>
          </a:xfrm>
        </p:spPr>
        <p:txBody>
          <a:bodyPr/>
          <a:lstStyle/>
          <a:p>
            <a:pPr eaLnBrk="1" hangingPunct="1">
              <a:lnSpc>
                <a:spcPct val="80000"/>
              </a:lnSpc>
              <a:buFont typeface="Wingdings" pitchFamily="2" charset="2"/>
              <a:buNone/>
              <a:defRPr/>
            </a:pPr>
            <a:r>
              <a:rPr lang="tr-TR" sz="2800" smtClean="0"/>
              <a:t>3. </a:t>
            </a:r>
            <a:r>
              <a:rPr lang="tr-TR" sz="2800" u="sng" smtClean="0"/>
              <a:t>Bazen sakinleşmek için biraz daha fazla zamana ihtiyacımız olabilir.</a:t>
            </a:r>
            <a:r>
              <a:rPr lang="tr-TR" sz="2800" smtClean="0"/>
              <a:t> Sakinleşmek ve düşünmek için daha çok zamana ihtiyacın varsa, dön ve </a:t>
            </a:r>
            <a:r>
              <a:rPr lang="tr-TR" sz="2800" smtClean="0">
                <a:solidFill>
                  <a:srgbClr val="FF6600"/>
                </a:solidFill>
              </a:rPr>
              <a:t>oradan uzaklaş</a:t>
            </a:r>
            <a:r>
              <a:rPr lang="tr-TR" sz="2800" smtClean="0"/>
              <a:t>….*Bu kaçmak değildir.*</a:t>
            </a:r>
            <a:br>
              <a:rPr lang="tr-TR" sz="2800" smtClean="0"/>
            </a:br>
            <a:endParaRPr lang="tr-TR" sz="2800" smtClean="0"/>
          </a:p>
          <a:p>
            <a:pPr eaLnBrk="1" hangingPunct="1">
              <a:lnSpc>
                <a:spcPct val="80000"/>
              </a:lnSpc>
              <a:buFont typeface="Wingdings" pitchFamily="2" charset="2"/>
              <a:buNone/>
              <a:defRPr/>
            </a:pPr>
            <a:r>
              <a:rPr lang="tr-TR" sz="2800" smtClean="0"/>
              <a:t>4. Kendi başına çözemediğin bazı sorunlar, üstünden zaman geçtiğinde daha karmaşık hale gelebilir. Çabaladın ve çözemedin, bu olabilir. </a:t>
            </a:r>
            <a:r>
              <a:rPr lang="tr-TR" sz="2800" u="sng" smtClean="0"/>
              <a:t>Büyüklerinden sorunu çözebilmek için </a:t>
            </a:r>
            <a:r>
              <a:rPr lang="tr-TR" sz="2800" u="sng" smtClean="0">
                <a:solidFill>
                  <a:srgbClr val="FF6600"/>
                </a:solidFill>
              </a:rPr>
              <a:t>yardım istemekten</a:t>
            </a:r>
            <a:r>
              <a:rPr lang="tr-TR" sz="2800" u="sng" smtClean="0"/>
              <a:t> çekinme.</a:t>
            </a:r>
            <a:br>
              <a:rPr lang="tr-TR" sz="2800" u="sng" smtClean="0"/>
            </a:br>
            <a:r>
              <a:rPr lang="tr-TR" sz="2800" smtClean="0"/>
              <a:t/>
            </a:r>
            <a:br>
              <a:rPr lang="tr-TR" sz="2800" smtClean="0"/>
            </a:br>
            <a:endParaRPr lang="tr-TR" sz="280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23</a:t>
            </a:fld>
            <a:endParaRPr lang="tr-TR">
              <a:solidFill>
                <a:srgbClr val="000000"/>
              </a:solidFill>
            </a:endParaRPr>
          </a:p>
        </p:txBody>
      </p:sp>
    </p:spTree>
    <p:extLst>
      <p:ext uri="{BB962C8B-B14F-4D97-AF65-F5344CB8AC3E}">
        <p14:creationId xmlns:p14="http://schemas.microsoft.com/office/powerpoint/2010/main" xmlns="" val="3140354816"/>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tr-TR" sz="3000" smtClean="0">
                <a:solidFill>
                  <a:srgbClr val="FF3300"/>
                </a:solidFill>
              </a:rPr>
              <a:t>Akran Baskısının Olumuz Etkilerinden Korunmak İçin Neler Yapmalıyız?</a:t>
            </a:r>
          </a:p>
        </p:txBody>
      </p:sp>
      <p:sp>
        <p:nvSpPr>
          <p:cNvPr id="25603" name="Rectangle 3"/>
          <p:cNvSpPr>
            <a:spLocks noGrp="1" noChangeArrowheads="1"/>
          </p:cNvSpPr>
          <p:nvPr>
            <p:ph idx="1"/>
          </p:nvPr>
        </p:nvSpPr>
        <p:spPr/>
        <p:txBody>
          <a:bodyPr>
            <a:normAutofit/>
          </a:bodyPr>
          <a:lstStyle/>
          <a:p>
            <a:pPr eaLnBrk="1" hangingPunct="1">
              <a:buFont typeface="Wingdings" pitchFamily="2" charset="2"/>
              <a:buNone/>
              <a:defRPr/>
            </a:pPr>
            <a:r>
              <a:rPr lang="tr-TR" sz="2800" smtClean="0"/>
              <a:t>1- Sizi olumsuz davranışlara ya da suç işlemeye yönlendiren </a:t>
            </a:r>
            <a:r>
              <a:rPr lang="tr-TR" sz="2800" u="sng" smtClean="0"/>
              <a:t>arkadaş ortamından uzak durun.</a:t>
            </a:r>
          </a:p>
          <a:p>
            <a:pPr eaLnBrk="1" hangingPunct="1">
              <a:buFont typeface="Wingdings" pitchFamily="2" charset="2"/>
              <a:buNone/>
              <a:defRPr/>
            </a:pPr>
            <a:r>
              <a:rPr lang="tr-TR" sz="2800" smtClean="0"/>
              <a:t>2- Yaşadığınız olumlu ya da olumsuz durumları, günlük okulda ve dışarıda yaşadıklarınızı </a:t>
            </a:r>
            <a:r>
              <a:rPr lang="tr-TR" sz="2800" u="sng" smtClean="0"/>
              <a:t>ailenizle paylaşmaktan çekinmeyin.</a:t>
            </a:r>
          </a:p>
          <a:p>
            <a:pPr eaLnBrk="1" hangingPunct="1">
              <a:buFont typeface="Wingdings" pitchFamily="2" charset="2"/>
              <a:buNone/>
              <a:defRPr/>
            </a:pPr>
            <a:r>
              <a:rPr lang="tr-TR" sz="2800" smtClean="0"/>
              <a:t>3- Herhangi bir arkadaş ya da arkadaş grubundan çeşitli şekillerde baskı görüyorsanız en kısa zamanda </a:t>
            </a:r>
            <a:r>
              <a:rPr lang="tr-TR" sz="2800" u="sng" smtClean="0"/>
              <a:t>ailenize ya da öğretmenlerinize bildirin.</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24</a:t>
            </a:fld>
            <a:endParaRPr lang="tr-TR">
              <a:solidFill>
                <a:srgbClr val="000000"/>
              </a:solidFill>
            </a:endParaRPr>
          </a:p>
        </p:txBody>
      </p:sp>
    </p:spTree>
    <p:extLst>
      <p:ext uri="{BB962C8B-B14F-4D97-AF65-F5344CB8AC3E}">
        <p14:creationId xmlns:p14="http://schemas.microsoft.com/office/powerpoint/2010/main" xmlns="" val="2667158642"/>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defRPr/>
            </a:pPr>
            <a:r>
              <a:rPr lang="tr-TR" sz="3400" smtClean="0">
                <a:solidFill>
                  <a:srgbClr val="FF3300"/>
                </a:solidFill>
              </a:rPr>
              <a:t>Akran Baskısının Olumuz Etkilerinden Korunmak İçin Neler Yapmalıyız?</a:t>
            </a:r>
          </a:p>
        </p:txBody>
      </p:sp>
      <p:sp>
        <p:nvSpPr>
          <p:cNvPr id="26627" name="Rectangle 3"/>
          <p:cNvSpPr>
            <a:spLocks noGrp="1" noChangeArrowheads="1"/>
          </p:cNvSpPr>
          <p:nvPr>
            <p:ph idx="1"/>
          </p:nvPr>
        </p:nvSpPr>
        <p:spPr/>
        <p:txBody>
          <a:bodyPr>
            <a:normAutofit/>
          </a:bodyPr>
          <a:lstStyle/>
          <a:p>
            <a:pPr eaLnBrk="1" hangingPunct="1">
              <a:lnSpc>
                <a:spcPct val="90000"/>
              </a:lnSpc>
              <a:buFont typeface="Wingdings" pitchFamily="2" charset="2"/>
              <a:buNone/>
              <a:defRPr/>
            </a:pPr>
            <a:r>
              <a:rPr lang="tr-TR" sz="2800" smtClean="0"/>
              <a:t>4- </a:t>
            </a:r>
            <a:r>
              <a:rPr lang="tr-TR" sz="2800" u="sng" smtClean="0"/>
              <a:t>Zamanınızı boşa harcamayın.</a:t>
            </a:r>
            <a:r>
              <a:rPr lang="tr-TR" sz="2800" smtClean="0"/>
              <a:t> Derslere, sınavlara, spora ve </a:t>
            </a:r>
            <a:r>
              <a:rPr lang="tr-TR" sz="2800" u="sng" smtClean="0"/>
              <a:t>yararlı eğlencelere zaman ayırın.</a:t>
            </a:r>
          </a:p>
          <a:p>
            <a:pPr eaLnBrk="1" hangingPunct="1">
              <a:lnSpc>
                <a:spcPct val="90000"/>
              </a:lnSpc>
              <a:buFont typeface="Wingdings" pitchFamily="2" charset="2"/>
              <a:buNone/>
              <a:defRPr/>
            </a:pPr>
            <a:r>
              <a:rPr lang="tr-TR" sz="2800" smtClean="0"/>
              <a:t>5- Yapacağınız </a:t>
            </a:r>
            <a:r>
              <a:rPr lang="tr-TR" sz="2800" u="sng" smtClean="0"/>
              <a:t>her davranışın önce sonuçlarını düşünün.</a:t>
            </a:r>
            <a:r>
              <a:rPr lang="tr-TR" sz="2800" smtClean="0"/>
              <a:t> Sizin yapacağınız bir davranışın sonucunda kimlerin zarar görebileceğini mutlaka hesaba katın. </a:t>
            </a:r>
          </a:p>
          <a:p>
            <a:pPr eaLnBrk="1" hangingPunct="1">
              <a:lnSpc>
                <a:spcPct val="90000"/>
              </a:lnSpc>
              <a:buFont typeface="Wingdings" pitchFamily="2" charset="2"/>
              <a:buNone/>
              <a:defRPr/>
            </a:pPr>
            <a:r>
              <a:rPr lang="tr-TR" sz="2800" smtClean="0"/>
              <a:t>6- </a:t>
            </a:r>
            <a:r>
              <a:rPr lang="tr-TR" sz="2800" u="sng" smtClean="0"/>
              <a:t>İnsanlardan ve olaylardan çabuk etkilenmeyin.</a:t>
            </a:r>
            <a:r>
              <a:rPr lang="tr-TR" sz="2800" smtClean="0"/>
              <a:t> Birileri istiyor diye size ve ailenize zarar verebilecek bilinçsiz davranış ve hareketler yapmayın.</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25</a:t>
            </a:fld>
            <a:endParaRPr lang="tr-TR">
              <a:solidFill>
                <a:srgbClr val="000000"/>
              </a:solidFill>
            </a:endParaRPr>
          </a:p>
        </p:txBody>
      </p:sp>
    </p:spTree>
    <p:extLst>
      <p:ext uri="{BB962C8B-B14F-4D97-AF65-F5344CB8AC3E}">
        <p14:creationId xmlns:p14="http://schemas.microsoft.com/office/powerpoint/2010/main" xmlns="" val="3854101650"/>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hangingPunct="1">
              <a:defRPr/>
            </a:pPr>
            <a:r>
              <a:rPr lang="tr-TR" sz="3400" smtClean="0">
                <a:solidFill>
                  <a:srgbClr val="FF3300"/>
                </a:solidFill>
              </a:rPr>
              <a:t>Akran Baskısının Olumuz Etkilerinden Korunmak İçin Neler Yapmalıyız?</a:t>
            </a:r>
          </a:p>
        </p:txBody>
      </p:sp>
      <p:sp>
        <p:nvSpPr>
          <p:cNvPr id="27651" name="Rectangle 3"/>
          <p:cNvSpPr>
            <a:spLocks noGrp="1" noChangeArrowheads="1"/>
          </p:cNvSpPr>
          <p:nvPr>
            <p:ph idx="1"/>
          </p:nvPr>
        </p:nvSpPr>
        <p:spPr/>
        <p:txBody>
          <a:bodyPr>
            <a:normAutofit/>
          </a:bodyPr>
          <a:lstStyle/>
          <a:p>
            <a:pPr eaLnBrk="1" hangingPunct="1">
              <a:buFont typeface="Wingdings" pitchFamily="2" charset="2"/>
              <a:buNone/>
              <a:defRPr/>
            </a:pPr>
            <a:r>
              <a:rPr lang="tr-TR" sz="2800" smtClean="0"/>
              <a:t>7- Aşağıdaki soruları kendinize sürekli sorun:</a:t>
            </a:r>
          </a:p>
          <a:p>
            <a:pPr eaLnBrk="1" hangingPunct="1">
              <a:buFont typeface="Wingdings" pitchFamily="2" charset="2"/>
              <a:buNone/>
              <a:defRPr/>
            </a:pPr>
            <a:r>
              <a:rPr lang="tr-TR" sz="2800" smtClean="0"/>
              <a:t>	</a:t>
            </a:r>
            <a:r>
              <a:rPr lang="tr-TR" sz="2600" smtClean="0">
                <a:solidFill>
                  <a:srgbClr val="00FF00"/>
                </a:solidFill>
              </a:rPr>
              <a:t>- </a:t>
            </a:r>
            <a:r>
              <a:rPr lang="tr-TR" sz="2600" u="sng" smtClean="0">
                <a:solidFill>
                  <a:srgbClr val="00FF00"/>
                </a:solidFill>
              </a:rPr>
              <a:t>Niçin okuyorum?</a:t>
            </a:r>
            <a:r>
              <a:rPr lang="tr-TR" sz="2600" smtClean="0"/>
              <a:t>  </a:t>
            </a:r>
            <a:r>
              <a:rPr lang="tr-TR" sz="2600" u="sng" smtClean="0">
                <a:solidFill>
                  <a:srgbClr val="00CCFF"/>
                </a:solidFill>
              </a:rPr>
              <a:t>Niçin okula gidip geliyorum?</a:t>
            </a:r>
          </a:p>
          <a:p>
            <a:pPr eaLnBrk="1" hangingPunct="1">
              <a:buFont typeface="Wingdings" pitchFamily="2" charset="2"/>
              <a:buNone/>
              <a:defRPr/>
            </a:pPr>
            <a:r>
              <a:rPr lang="tr-TR" sz="2800" smtClean="0"/>
              <a:t>	</a:t>
            </a:r>
            <a:r>
              <a:rPr lang="tr-TR" sz="2800" smtClean="0">
                <a:solidFill>
                  <a:srgbClr val="FF00FF"/>
                </a:solidFill>
              </a:rPr>
              <a:t>- </a:t>
            </a:r>
            <a:r>
              <a:rPr lang="tr-TR" sz="2600" u="sng" smtClean="0">
                <a:solidFill>
                  <a:srgbClr val="FF00FF"/>
                </a:solidFill>
              </a:rPr>
              <a:t>Öğrendiklerim ileride ne işime yarayacak?</a:t>
            </a:r>
          </a:p>
          <a:p>
            <a:pPr eaLnBrk="1" hangingPunct="1">
              <a:buFont typeface="Wingdings" pitchFamily="2" charset="2"/>
              <a:buNone/>
              <a:defRPr/>
            </a:pPr>
            <a:r>
              <a:rPr lang="tr-TR" sz="2600" smtClean="0">
                <a:solidFill>
                  <a:srgbClr val="FF9900"/>
                </a:solidFill>
              </a:rPr>
              <a:t>	- </a:t>
            </a:r>
            <a:r>
              <a:rPr lang="tr-TR" sz="2600" u="sng" smtClean="0">
                <a:solidFill>
                  <a:srgbClr val="FF9900"/>
                </a:solidFill>
              </a:rPr>
              <a:t>İleride hangi mesleğin elemanı olarak çalışmak</a:t>
            </a:r>
            <a:r>
              <a:rPr lang="tr-TR" sz="2600" u="sng" smtClean="0"/>
              <a:t> </a:t>
            </a:r>
            <a:r>
              <a:rPr lang="tr-TR" sz="2600" u="sng" smtClean="0">
                <a:solidFill>
                  <a:srgbClr val="FF9900"/>
                </a:solidFill>
              </a:rPr>
              <a:t>beni mutlu edecek?</a:t>
            </a:r>
          </a:p>
          <a:p>
            <a:pPr eaLnBrk="1" hangingPunct="1">
              <a:buFont typeface="Wingdings" pitchFamily="2" charset="2"/>
              <a:buNone/>
              <a:defRPr/>
            </a:pPr>
            <a:r>
              <a:rPr lang="tr-TR" sz="2600" smtClean="0"/>
              <a:t>	      Bu bilinçle hareket etmek sizi olumsuz davranışlarda bulunmaktan ve olumsuz ortamlara gitmekten alıkoyacaktır. Olumsuz düşünceler taşıyan insanların etkisinde kalmaktan kurtaracaktır.</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26</a:t>
            </a:fld>
            <a:endParaRPr lang="tr-TR">
              <a:solidFill>
                <a:srgbClr val="000000"/>
              </a:solidFill>
            </a:endParaRPr>
          </a:p>
        </p:txBody>
      </p:sp>
    </p:spTree>
    <p:extLst>
      <p:ext uri="{BB962C8B-B14F-4D97-AF65-F5344CB8AC3E}">
        <p14:creationId xmlns:p14="http://schemas.microsoft.com/office/powerpoint/2010/main" xmlns="" val="2900815578"/>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70013" y="188913"/>
            <a:ext cx="7313612" cy="936625"/>
          </a:xfrm>
        </p:spPr>
        <p:txBody>
          <a:bodyPr/>
          <a:lstStyle/>
          <a:p>
            <a:pPr eaLnBrk="1" hangingPunct="1"/>
            <a:r>
              <a:rPr lang="tr-TR" altLang="tr-TR" sz="3400" b="1" smtClean="0"/>
              <a:t>AİLEDE  ŞİDDET  NEDENLERİ</a:t>
            </a:r>
          </a:p>
        </p:txBody>
      </p:sp>
      <p:sp>
        <p:nvSpPr>
          <p:cNvPr id="21507" name="Rectangle 3"/>
          <p:cNvSpPr>
            <a:spLocks noGrp="1" noChangeArrowheads="1"/>
          </p:cNvSpPr>
          <p:nvPr>
            <p:ph idx="1"/>
          </p:nvPr>
        </p:nvSpPr>
        <p:spPr>
          <a:xfrm>
            <a:off x="457200" y="1628775"/>
            <a:ext cx="8686800" cy="4608513"/>
          </a:xfrm>
        </p:spPr>
        <p:txBody>
          <a:bodyPr>
            <a:normAutofit lnSpcReduction="10000"/>
          </a:bodyPr>
          <a:lstStyle/>
          <a:p>
            <a:pPr eaLnBrk="1" hangingPunct="1"/>
            <a:r>
              <a:rPr lang="tr-TR" altLang="tr-TR" dirty="0" smtClean="0"/>
              <a:t>Zorlayıcı   </a:t>
            </a:r>
            <a:r>
              <a:rPr lang="tr-TR" altLang="tr-TR" b="1" dirty="0" smtClean="0"/>
              <a:t>yaşam   koşulları</a:t>
            </a:r>
          </a:p>
          <a:p>
            <a:pPr eaLnBrk="1" hangingPunct="1"/>
            <a:r>
              <a:rPr lang="tr-TR" altLang="tr-TR" b="1" dirty="0" smtClean="0"/>
              <a:t>Ekonomik</a:t>
            </a:r>
            <a:r>
              <a:rPr lang="tr-TR" altLang="tr-TR" dirty="0" smtClean="0"/>
              <a:t>  koşulların  yetersizliği</a:t>
            </a:r>
          </a:p>
          <a:p>
            <a:pPr eaLnBrk="1" hangingPunct="1"/>
            <a:r>
              <a:rPr lang="tr-TR" altLang="tr-TR" b="1" dirty="0" smtClean="0"/>
              <a:t>Güvenliğin </a:t>
            </a:r>
            <a:r>
              <a:rPr lang="tr-TR" altLang="tr-TR" dirty="0" smtClean="0"/>
              <a:t> ve  sosyal  güvencenin azlığı </a:t>
            </a:r>
          </a:p>
          <a:p>
            <a:pPr eaLnBrk="1" hangingPunct="1">
              <a:buFont typeface="Wingdings" pitchFamily="2" charset="2"/>
              <a:buNone/>
            </a:pPr>
            <a:r>
              <a:rPr lang="tr-TR" altLang="tr-TR" i="1" dirty="0" smtClean="0"/>
              <a:t>   </a:t>
            </a:r>
            <a:r>
              <a:rPr lang="tr-TR" altLang="tr-TR" i="1" u="sng" dirty="0" smtClean="0"/>
              <a:t>ailelerin  kendilerini </a:t>
            </a:r>
            <a:r>
              <a:rPr lang="tr-TR" altLang="tr-TR" dirty="0" smtClean="0"/>
              <a:t>gergin,  sıkıntılı,  çaresiz,  engellenmiş, yetersiz  hissetmelerine  </a:t>
            </a:r>
            <a:r>
              <a:rPr lang="tr-TR" altLang="tr-TR" i="1" u="sng" dirty="0" smtClean="0"/>
              <a:t>sebep  olmaktadır</a:t>
            </a:r>
            <a:r>
              <a:rPr lang="tr-TR" altLang="tr-TR" dirty="0" smtClean="0"/>
              <a:t>.</a:t>
            </a:r>
          </a:p>
          <a:p>
            <a:pPr eaLnBrk="1" hangingPunct="1"/>
            <a:r>
              <a:rPr lang="tr-TR" altLang="tr-TR" b="1" dirty="0" smtClean="0">
                <a:solidFill>
                  <a:srgbClr val="FF9900"/>
                </a:solidFill>
              </a:rPr>
              <a:t>SORUN   </a:t>
            </a:r>
            <a:r>
              <a:rPr lang="tr-TR" altLang="tr-TR" dirty="0" smtClean="0">
                <a:solidFill>
                  <a:srgbClr val="000099"/>
                </a:solidFill>
              </a:rPr>
              <a:t>bu   durumlarla   karşılaşmaktan  çok,  öfkenin   şiddeti   ve   ne   kadar   kontrol    edilebildiği   ile   ilgilidir.</a:t>
            </a:r>
            <a:r>
              <a:rPr lang="tr-TR" altLang="tr-TR" dirty="0" smtClean="0"/>
              <a:t> </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3</a:t>
            </a:fld>
            <a:endParaRPr lang="tr-TR">
              <a:solidFill>
                <a:srgbClr val="000000"/>
              </a:solidFill>
            </a:endParaRPr>
          </a:p>
        </p:txBody>
      </p:sp>
    </p:spTree>
    <p:extLst>
      <p:ext uri="{BB962C8B-B14F-4D97-AF65-F5344CB8AC3E}">
        <p14:creationId xmlns:p14="http://schemas.microsoft.com/office/powerpoint/2010/main" xmlns="" val="1069356061"/>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tr-TR" altLang="tr-TR" sz="5100" b="1" smtClean="0"/>
              <a:t>ÖFKE</a:t>
            </a:r>
          </a:p>
        </p:txBody>
      </p:sp>
      <p:sp>
        <p:nvSpPr>
          <p:cNvPr id="6147" name="Rectangle 3"/>
          <p:cNvSpPr>
            <a:spLocks noGrp="1" noChangeArrowheads="1"/>
          </p:cNvSpPr>
          <p:nvPr>
            <p:ph idx="1"/>
          </p:nvPr>
        </p:nvSpPr>
        <p:spPr>
          <a:xfrm>
            <a:off x="468313" y="1484313"/>
            <a:ext cx="8229600" cy="4895850"/>
          </a:xfrm>
        </p:spPr>
        <p:txBody>
          <a:bodyPr/>
          <a:lstStyle/>
          <a:p>
            <a:pPr eaLnBrk="1" hangingPunct="1"/>
            <a:r>
              <a:rPr lang="tr-TR" altLang="tr-TR" sz="3100" smtClean="0"/>
              <a:t>Hakkımız   olduğunu    düşündüğümüz    şeylerin </a:t>
            </a:r>
            <a:r>
              <a:rPr lang="tr-TR" altLang="tr-TR" sz="3100" b="1" smtClean="0">
                <a:solidFill>
                  <a:srgbClr val="FF9900"/>
                </a:solidFill>
              </a:rPr>
              <a:t>engellenmesine  gösterilen</a:t>
            </a:r>
            <a:r>
              <a:rPr lang="tr-TR" altLang="tr-TR" sz="3100" b="1" smtClean="0"/>
              <a:t>   </a:t>
            </a:r>
            <a:r>
              <a:rPr lang="tr-TR" altLang="tr-TR" sz="3100" b="1" smtClean="0">
                <a:solidFill>
                  <a:srgbClr val="FF9900"/>
                </a:solidFill>
              </a:rPr>
              <a:t>duygusal    tepkidir.</a:t>
            </a:r>
          </a:p>
          <a:p>
            <a:pPr eaLnBrk="1" hangingPunct="1"/>
            <a:endParaRPr lang="tr-TR" altLang="tr-TR" sz="3100" smtClean="0"/>
          </a:p>
          <a:p>
            <a:pPr eaLnBrk="1" hangingPunct="1"/>
            <a:r>
              <a:rPr lang="tr-TR" altLang="tr-TR" sz="3100" smtClean="0"/>
              <a:t>Doğal   ve  evrensel   bir   duygudur.</a:t>
            </a:r>
          </a:p>
          <a:p>
            <a:pPr eaLnBrk="1" hangingPunct="1"/>
            <a:endParaRPr lang="tr-TR" altLang="tr-TR" sz="3100" smtClean="0"/>
          </a:p>
          <a:p>
            <a:pPr eaLnBrk="1" hangingPunct="1"/>
            <a:r>
              <a:rPr lang="tr-TR" altLang="tr-TR" sz="3100" smtClean="0"/>
              <a:t>Sağlıklı  bir   şekilde   ifade   edilebildiğinde</a:t>
            </a:r>
            <a:r>
              <a:rPr lang="tr-TR" altLang="tr-TR" sz="3100" b="1" smtClean="0"/>
              <a:t>    </a:t>
            </a:r>
            <a:r>
              <a:rPr lang="tr-TR" altLang="tr-TR" sz="3100" b="1" smtClean="0">
                <a:solidFill>
                  <a:srgbClr val="FF9900"/>
                </a:solidFill>
              </a:rPr>
              <a:t>yapıcı,</a:t>
            </a:r>
            <a:r>
              <a:rPr lang="tr-TR" altLang="tr-TR" sz="3100" b="1" smtClean="0"/>
              <a:t>   </a:t>
            </a:r>
            <a:r>
              <a:rPr lang="tr-TR" altLang="tr-TR" sz="3100" b="1" smtClean="0">
                <a:solidFill>
                  <a:srgbClr val="FF9900"/>
                </a:solidFill>
              </a:rPr>
              <a:t>düzelticidir.</a:t>
            </a:r>
            <a:endParaRPr lang="tr-TR" altLang="tr-TR" sz="3100" b="1" smtClean="0"/>
          </a:p>
          <a:p>
            <a:pPr eaLnBrk="1" hangingPunct="1"/>
            <a:endParaRPr lang="tr-TR" altLang="tr-TR" sz="3100" b="1" smtClean="0"/>
          </a:p>
          <a:p>
            <a:pPr eaLnBrk="1" hangingPunct="1"/>
            <a:endParaRPr lang="tr-TR" altLang="tr-TR" sz="3100"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4</a:t>
            </a:fld>
            <a:endParaRPr lang="tr-TR">
              <a:solidFill>
                <a:srgbClr val="000000"/>
              </a:solidFill>
            </a:endParaRPr>
          </a:p>
        </p:txBody>
      </p:sp>
    </p:spTree>
    <p:extLst>
      <p:ext uri="{BB962C8B-B14F-4D97-AF65-F5344CB8AC3E}">
        <p14:creationId xmlns:p14="http://schemas.microsoft.com/office/powerpoint/2010/main" xmlns="" val="3429021999"/>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tr-TR" altLang="tr-TR" sz="3800" b="1" smtClean="0"/>
              <a:t>KONTROLSÜZ ÖFKE</a:t>
            </a:r>
          </a:p>
        </p:txBody>
      </p:sp>
      <p:sp>
        <p:nvSpPr>
          <p:cNvPr id="7171" name="Rectangle 3"/>
          <p:cNvSpPr>
            <a:spLocks noGrp="1" noChangeArrowheads="1"/>
          </p:cNvSpPr>
          <p:nvPr>
            <p:ph idx="1"/>
          </p:nvPr>
        </p:nvSpPr>
        <p:spPr/>
        <p:txBody>
          <a:bodyPr/>
          <a:lstStyle/>
          <a:p>
            <a:pPr eaLnBrk="1" hangingPunct="1"/>
            <a:r>
              <a:rPr lang="tr-TR" altLang="tr-TR" b="1" smtClean="0"/>
              <a:t>Kontrol   edilemediğinde                                    </a:t>
            </a:r>
            <a:r>
              <a:rPr lang="tr-TR" altLang="tr-TR" b="1" smtClean="0">
                <a:solidFill>
                  <a:srgbClr val="FF9900"/>
                </a:solidFill>
              </a:rPr>
              <a:t>yıkıcı,    saldırgan,     tahrip</a:t>
            </a:r>
            <a:r>
              <a:rPr lang="tr-TR" altLang="tr-TR" b="1" smtClean="0"/>
              <a:t>   </a:t>
            </a:r>
            <a:r>
              <a:rPr lang="tr-TR" altLang="tr-TR" smtClean="0"/>
              <a:t>edici    tepkilere  dönüşme   potansiyeline  sahiptir.</a:t>
            </a:r>
          </a:p>
          <a:p>
            <a:pPr eaLnBrk="1" hangingPunct="1"/>
            <a:r>
              <a:rPr lang="tr-TR" altLang="tr-TR" smtClean="0"/>
              <a:t>En    az    iki    kişiyi    mutsuz    eder.</a:t>
            </a:r>
          </a:p>
          <a:p>
            <a:pPr eaLnBrk="1" hangingPunct="1"/>
            <a:endParaRPr lang="tr-TR" altLang="tr-TR" b="1" smtClean="0">
              <a:solidFill>
                <a:srgbClr val="000099"/>
              </a:solidFill>
            </a:endParaRPr>
          </a:p>
          <a:p>
            <a:pPr eaLnBrk="1" hangingPunct="1"/>
            <a:r>
              <a:rPr lang="tr-TR" altLang="tr-TR" b="1" smtClean="0">
                <a:solidFill>
                  <a:srgbClr val="000099"/>
                </a:solidFill>
              </a:rPr>
              <a:t>Kavga,   şiddet,   terör</a:t>
            </a:r>
            <a:r>
              <a:rPr lang="tr-TR" altLang="tr-TR" b="1" smtClean="0"/>
              <a:t>    </a:t>
            </a:r>
            <a:r>
              <a:rPr lang="tr-TR" altLang="tr-TR" smtClean="0"/>
              <a:t>ifade edilemeyen  öfke duygularının etkisidir.</a:t>
            </a:r>
          </a:p>
          <a:p>
            <a:pPr eaLnBrk="1" hangingPunct="1"/>
            <a:endParaRPr lang="tr-TR" altLang="tr-TR"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5</a:t>
            </a:fld>
            <a:endParaRPr lang="tr-TR">
              <a:solidFill>
                <a:srgbClr val="000000"/>
              </a:solidFill>
            </a:endParaRPr>
          </a:p>
        </p:txBody>
      </p:sp>
    </p:spTree>
    <p:extLst>
      <p:ext uri="{BB962C8B-B14F-4D97-AF65-F5344CB8AC3E}">
        <p14:creationId xmlns:p14="http://schemas.microsoft.com/office/powerpoint/2010/main" xmlns="" val="2344237334"/>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tr-TR" altLang="tr-TR" b="1" smtClean="0"/>
              <a:t>ÖFKENİN  İÇERİĞİ</a:t>
            </a:r>
          </a:p>
        </p:txBody>
      </p:sp>
      <p:sp>
        <p:nvSpPr>
          <p:cNvPr id="8195" name="Rectangle 3"/>
          <p:cNvSpPr>
            <a:spLocks noGrp="1" noChangeArrowheads="1"/>
          </p:cNvSpPr>
          <p:nvPr>
            <p:ph idx="1"/>
          </p:nvPr>
        </p:nvSpPr>
        <p:spPr>
          <a:xfrm>
            <a:off x="457200" y="1052513"/>
            <a:ext cx="8229600" cy="5329237"/>
          </a:xfrm>
        </p:spPr>
        <p:txBody>
          <a:bodyPr/>
          <a:lstStyle/>
          <a:p>
            <a:pPr eaLnBrk="1" hangingPunct="1"/>
            <a:endParaRPr lang="tr-TR" altLang="tr-TR" b="1" smtClean="0"/>
          </a:p>
          <a:p>
            <a:pPr eaLnBrk="1" hangingPunct="1"/>
            <a:r>
              <a:rPr lang="tr-TR" altLang="tr-TR" b="1" smtClean="0"/>
              <a:t>ÖFKE,</a:t>
            </a:r>
            <a:r>
              <a:rPr lang="tr-TR" altLang="tr-TR" smtClean="0"/>
              <a:t>  bir  taraftan  bizi  bir  problem  olduğu konusunda   </a:t>
            </a:r>
            <a:r>
              <a:rPr lang="tr-TR" altLang="tr-TR" b="1" smtClean="0">
                <a:solidFill>
                  <a:srgbClr val="FF9900"/>
                </a:solidFill>
              </a:rPr>
              <a:t>uyarırken</a:t>
            </a:r>
            <a:r>
              <a:rPr lang="tr-TR" altLang="tr-TR" smtClean="0"/>
              <a:t>,   diğer   taraftan  da kendini  koruma  adına   </a:t>
            </a:r>
            <a:r>
              <a:rPr lang="tr-TR" altLang="tr-TR" b="1" smtClean="0">
                <a:solidFill>
                  <a:srgbClr val="FF9900"/>
                </a:solidFill>
              </a:rPr>
              <a:t>saldırganlık</a:t>
            </a:r>
            <a:r>
              <a:rPr lang="tr-TR" altLang="tr-TR" smtClean="0"/>
              <a:t> eğilimini   harekete   geçirir.</a:t>
            </a:r>
          </a:p>
          <a:p>
            <a:pPr eaLnBrk="1" hangingPunct="1"/>
            <a:endParaRPr lang="tr-TR" altLang="tr-TR" b="1" smtClean="0">
              <a:solidFill>
                <a:srgbClr val="000099"/>
              </a:solidFill>
            </a:endParaRPr>
          </a:p>
          <a:p>
            <a:pPr eaLnBrk="1" hangingPunct="1"/>
            <a:r>
              <a:rPr lang="tr-TR" altLang="tr-TR" b="1" smtClean="0">
                <a:solidFill>
                  <a:srgbClr val="000099"/>
                </a:solidFill>
              </a:rPr>
              <a:t>Şiddet;</a:t>
            </a:r>
            <a:r>
              <a:rPr lang="tr-TR" altLang="tr-TR" smtClean="0"/>
              <a:t>   saldırganlık   içeren,   öfkenin </a:t>
            </a:r>
            <a:r>
              <a:rPr lang="tr-TR" altLang="tr-TR" b="1" smtClean="0">
                <a:solidFill>
                  <a:srgbClr val="000099"/>
                </a:solidFill>
              </a:rPr>
              <a:t>kontrolsüz   </a:t>
            </a:r>
            <a:r>
              <a:rPr lang="tr-TR" altLang="tr-TR" smtClean="0"/>
              <a:t>olarak   ortaya   çıkan   davranış biçimidir.</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6</a:t>
            </a:fld>
            <a:endParaRPr lang="tr-TR">
              <a:solidFill>
                <a:srgbClr val="000000"/>
              </a:solidFill>
            </a:endParaRPr>
          </a:p>
        </p:txBody>
      </p:sp>
    </p:spTree>
    <p:extLst>
      <p:ext uri="{BB962C8B-B14F-4D97-AF65-F5344CB8AC3E}">
        <p14:creationId xmlns:p14="http://schemas.microsoft.com/office/powerpoint/2010/main" xmlns="" val="4211585434"/>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tr-TR" altLang="tr-TR" sz="3800" b="1" smtClean="0"/>
              <a:t>KRONİK ÖFKE</a:t>
            </a:r>
          </a:p>
        </p:txBody>
      </p:sp>
      <p:sp>
        <p:nvSpPr>
          <p:cNvPr id="9219" name="Rectangle 3"/>
          <p:cNvSpPr>
            <a:spLocks noGrp="1" noChangeArrowheads="1"/>
          </p:cNvSpPr>
          <p:nvPr>
            <p:ph idx="1"/>
          </p:nvPr>
        </p:nvSpPr>
        <p:spPr>
          <a:xfrm>
            <a:off x="1370013" y="1484313"/>
            <a:ext cx="7313612" cy="4457700"/>
          </a:xfrm>
        </p:spPr>
        <p:txBody>
          <a:bodyPr>
            <a:normAutofit fontScale="92500" lnSpcReduction="10000"/>
          </a:bodyPr>
          <a:lstStyle/>
          <a:p>
            <a:pPr eaLnBrk="1" hangingPunct="1"/>
            <a:r>
              <a:rPr lang="tr-TR" altLang="tr-TR" smtClean="0"/>
              <a:t>Öfkenin   </a:t>
            </a:r>
            <a:r>
              <a:rPr lang="tr-TR" altLang="tr-TR" b="1" smtClean="0">
                <a:solidFill>
                  <a:srgbClr val="000099"/>
                </a:solidFill>
              </a:rPr>
              <a:t>kronikleşmesi</a:t>
            </a:r>
            <a:r>
              <a:rPr lang="tr-TR" altLang="tr-TR" smtClean="0">
                <a:solidFill>
                  <a:srgbClr val="FF9900"/>
                </a:solidFill>
              </a:rPr>
              <a:t>   </a:t>
            </a:r>
            <a:r>
              <a:rPr lang="tr-TR" altLang="tr-TR" smtClean="0"/>
              <a:t>halinde (sürekli öfke hali)  kişide   </a:t>
            </a:r>
            <a:r>
              <a:rPr lang="tr-TR" altLang="tr-TR" b="1" smtClean="0">
                <a:solidFill>
                  <a:srgbClr val="000099"/>
                </a:solidFill>
              </a:rPr>
              <a:t>düşmanca </a:t>
            </a:r>
            <a:r>
              <a:rPr lang="tr-TR" altLang="tr-TR" b="1" smtClean="0">
                <a:solidFill>
                  <a:schemeClr val="tx2"/>
                </a:solidFill>
              </a:rPr>
              <a:t>  </a:t>
            </a:r>
            <a:r>
              <a:rPr lang="tr-TR" altLang="tr-TR" smtClean="0"/>
              <a:t>duygu   ve davranışlara   doğru   yönelim   artar.</a:t>
            </a:r>
          </a:p>
          <a:p>
            <a:pPr eaLnBrk="1" hangingPunct="1"/>
            <a:r>
              <a:rPr lang="tr-TR" altLang="tr-TR" b="1" smtClean="0">
                <a:solidFill>
                  <a:srgbClr val="FF9900"/>
                </a:solidFill>
              </a:rPr>
              <a:t>Sağlık problemleri</a:t>
            </a:r>
            <a:r>
              <a:rPr lang="tr-TR" altLang="tr-TR" smtClean="0"/>
              <a:t> kalp damar hastalıkları, baş ağrısı, yüksek tansiyon, mide hastalıkları, </a:t>
            </a:r>
            <a:r>
              <a:rPr lang="tr-TR" altLang="tr-TR" b="1" smtClean="0">
                <a:solidFill>
                  <a:srgbClr val="FF9900"/>
                </a:solidFill>
              </a:rPr>
              <a:t>psikolojik bozukluklar</a:t>
            </a:r>
            <a:r>
              <a:rPr lang="tr-TR" altLang="tr-TR" smtClean="0"/>
              <a:t>.</a:t>
            </a:r>
          </a:p>
          <a:p>
            <a:pPr eaLnBrk="1" hangingPunct="1"/>
            <a:r>
              <a:rPr lang="tr-TR" altLang="tr-TR" b="1" smtClean="0">
                <a:solidFill>
                  <a:srgbClr val="FF9900"/>
                </a:solidFill>
              </a:rPr>
              <a:t>Sosyal problemler</a:t>
            </a:r>
            <a:r>
              <a:rPr lang="tr-TR" altLang="tr-TR" smtClean="0"/>
              <a:t>, uyumsuzluk, dışlanma v.b. </a:t>
            </a:r>
          </a:p>
          <a:p>
            <a:pPr eaLnBrk="1" hangingPunct="1"/>
            <a:endParaRPr lang="tr-TR" altLang="tr-TR" smtClean="0"/>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7</a:t>
            </a:fld>
            <a:endParaRPr lang="tr-TR">
              <a:solidFill>
                <a:srgbClr val="000000"/>
              </a:solidFill>
            </a:endParaRPr>
          </a:p>
        </p:txBody>
      </p:sp>
    </p:spTree>
    <p:extLst>
      <p:ext uri="{BB962C8B-B14F-4D97-AF65-F5344CB8AC3E}">
        <p14:creationId xmlns:p14="http://schemas.microsoft.com/office/powerpoint/2010/main" xmlns="" val="2773085197"/>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1A41FB95-294F-450B-A4A2-B11AC95A1142}" type="slidenum">
              <a:rPr lang="tr-TR" smtClean="0">
                <a:solidFill>
                  <a:srgbClr val="000000"/>
                </a:solidFill>
              </a:rPr>
              <a:pPr>
                <a:defRPr/>
              </a:pPr>
              <a:t>8</a:t>
            </a:fld>
            <a:endParaRPr lang="tr-TR">
              <a:solidFill>
                <a:srgbClr val="000000"/>
              </a:solidFill>
            </a:endParaRPr>
          </a:p>
        </p:txBody>
      </p:sp>
      <p:sp>
        <p:nvSpPr>
          <p:cNvPr id="11266" name="Rectangle 2"/>
          <p:cNvSpPr>
            <a:spLocks noGrp="1" noChangeArrowheads="1"/>
          </p:cNvSpPr>
          <p:nvPr>
            <p:ph type="title" idx="4294967295"/>
          </p:nvPr>
        </p:nvSpPr>
        <p:spPr>
          <a:xfrm>
            <a:off x="0" y="277813"/>
            <a:ext cx="8229600" cy="1139825"/>
          </a:xfrm>
        </p:spPr>
        <p:txBody>
          <a:bodyPr/>
          <a:lstStyle/>
          <a:p>
            <a:pPr algn="ctr" eaLnBrk="1" hangingPunct="1"/>
            <a:r>
              <a:rPr lang="tr-TR" altLang="tr-TR" sz="3800" b="1" smtClean="0"/>
              <a:t>ÖFKENİN   NEDENLERİ</a:t>
            </a:r>
          </a:p>
        </p:txBody>
      </p:sp>
      <p:sp>
        <p:nvSpPr>
          <p:cNvPr id="11267" name="Rectangle 3"/>
          <p:cNvSpPr>
            <a:spLocks noGrp="1" noChangeArrowheads="1"/>
          </p:cNvSpPr>
          <p:nvPr>
            <p:ph type="body" idx="4294967295"/>
          </p:nvPr>
        </p:nvSpPr>
        <p:spPr>
          <a:xfrm>
            <a:off x="0" y="1484313"/>
            <a:ext cx="8229600" cy="4530725"/>
          </a:xfrm>
        </p:spPr>
        <p:txBody>
          <a:bodyPr>
            <a:normAutofit fontScale="92500"/>
          </a:bodyPr>
          <a:lstStyle/>
          <a:p>
            <a:pPr eaLnBrk="1" hangingPunct="1">
              <a:lnSpc>
                <a:spcPct val="90000"/>
              </a:lnSpc>
            </a:pPr>
            <a:r>
              <a:rPr lang="tr-TR" altLang="tr-TR" b="1" smtClean="0">
                <a:solidFill>
                  <a:srgbClr val="FF9900"/>
                </a:solidFill>
              </a:rPr>
              <a:t>İÇSEL NEDENLER: </a:t>
            </a:r>
          </a:p>
          <a:p>
            <a:pPr eaLnBrk="1" hangingPunct="1">
              <a:lnSpc>
                <a:spcPct val="90000"/>
              </a:lnSpc>
              <a:buFont typeface="Wingdings" pitchFamily="2" charset="2"/>
              <a:buNone/>
            </a:pPr>
            <a:r>
              <a:rPr lang="tr-TR" altLang="tr-TR" smtClean="0"/>
              <a:t>   *kişisel  sorunlarımız, </a:t>
            </a:r>
          </a:p>
          <a:p>
            <a:pPr eaLnBrk="1" hangingPunct="1">
              <a:lnSpc>
                <a:spcPct val="90000"/>
              </a:lnSpc>
              <a:buFont typeface="Wingdings" pitchFamily="2" charset="2"/>
              <a:buNone/>
            </a:pPr>
            <a:r>
              <a:rPr lang="tr-TR" altLang="tr-TR" smtClean="0"/>
              <a:t>   *kuruntularımız,</a:t>
            </a:r>
          </a:p>
          <a:p>
            <a:pPr eaLnBrk="1" hangingPunct="1">
              <a:lnSpc>
                <a:spcPct val="90000"/>
              </a:lnSpc>
              <a:buFont typeface="Wingdings" pitchFamily="2" charset="2"/>
              <a:buNone/>
            </a:pPr>
            <a:r>
              <a:rPr lang="tr-TR" altLang="tr-TR" smtClean="0"/>
              <a:t>   *başımızdan  geçmiş  bazı  olaylar    </a:t>
            </a:r>
            <a:r>
              <a:rPr lang="tr-TR" altLang="tr-TR" i="1" smtClean="0"/>
              <a:t>ve</a:t>
            </a:r>
          </a:p>
          <a:p>
            <a:pPr eaLnBrk="1" hangingPunct="1">
              <a:lnSpc>
                <a:spcPct val="90000"/>
              </a:lnSpc>
              <a:buFont typeface="Wingdings" pitchFamily="2" charset="2"/>
              <a:buNone/>
            </a:pPr>
            <a:r>
              <a:rPr lang="tr-TR" altLang="tr-TR" smtClean="0"/>
              <a:t>   *kişilik  bozuklukları   olabilir.</a:t>
            </a:r>
          </a:p>
          <a:p>
            <a:pPr eaLnBrk="1" hangingPunct="1">
              <a:lnSpc>
                <a:spcPct val="90000"/>
              </a:lnSpc>
            </a:pPr>
            <a:r>
              <a:rPr lang="tr-TR" altLang="tr-TR" b="1" smtClean="0">
                <a:solidFill>
                  <a:srgbClr val="FF9900"/>
                </a:solidFill>
              </a:rPr>
              <a:t>DIŞSAL NEDENLER: </a:t>
            </a:r>
          </a:p>
          <a:p>
            <a:pPr eaLnBrk="1" hangingPunct="1">
              <a:lnSpc>
                <a:spcPct val="90000"/>
              </a:lnSpc>
              <a:buFont typeface="Wingdings" pitchFamily="2" charset="2"/>
              <a:buNone/>
            </a:pPr>
            <a:r>
              <a:rPr lang="tr-TR" altLang="tr-TR" smtClean="0"/>
              <a:t>   *kişiler  (kendisi, an-ba, çocuk, arkadaş,…)</a:t>
            </a:r>
          </a:p>
          <a:p>
            <a:pPr eaLnBrk="1" hangingPunct="1">
              <a:lnSpc>
                <a:spcPct val="90000"/>
              </a:lnSpc>
              <a:buFont typeface="Wingdings" pitchFamily="2" charset="2"/>
              <a:buNone/>
            </a:pPr>
            <a:r>
              <a:rPr lang="tr-TR" altLang="tr-TR" smtClean="0"/>
              <a:t>   *olaylar   (çatışma, engellenme, haksızlık,..)</a:t>
            </a:r>
          </a:p>
          <a:p>
            <a:pPr eaLnBrk="1" hangingPunct="1">
              <a:lnSpc>
                <a:spcPct val="90000"/>
              </a:lnSpc>
              <a:buFont typeface="Wingdings" pitchFamily="2" charset="2"/>
              <a:buNone/>
            </a:pPr>
            <a:r>
              <a:rPr lang="tr-TR" altLang="tr-TR" smtClean="0"/>
              <a:t>   *durumlar   (trafik, randevu…) olabilir.</a:t>
            </a:r>
          </a:p>
        </p:txBody>
      </p:sp>
    </p:spTree>
    <p:extLst>
      <p:ext uri="{BB962C8B-B14F-4D97-AF65-F5344CB8AC3E}">
        <p14:creationId xmlns:p14="http://schemas.microsoft.com/office/powerpoint/2010/main" xmlns="" val="364423817"/>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tr-TR" altLang="tr-TR" sz="3200" b="1" dirty="0" smtClean="0"/>
              <a:t>ÖĞRENCİNİN ÖFKESİYLE  BAŞ ETME</a:t>
            </a:r>
            <a:endParaRPr lang="tr-TR" altLang="tr-TR" sz="3200" dirty="0" smtClean="0"/>
          </a:p>
        </p:txBody>
      </p:sp>
      <p:sp>
        <p:nvSpPr>
          <p:cNvPr id="20483" name="Rectangle 3"/>
          <p:cNvSpPr>
            <a:spLocks noGrp="1" noChangeArrowheads="1"/>
          </p:cNvSpPr>
          <p:nvPr>
            <p:ph idx="1"/>
          </p:nvPr>
        </p:nvSpPr>
        <p:spPr/>
        <p:txBody>
          <a:bodyPr>
            <a:normAutofit fontScale="92500"/>
          </a:bodyPr>
          <a:lstStyle/>
          <a:p>
            <a:pPr eaLnBrk="1" hangingPunct="1">
              <a:lnSpc>
                <a:spcPct val="90000"/>
              </a:lnSpc>
            </a:pPr>
            <a:r>
              <a:rPr lang="tr-TR" altLang="tr-TR" smtClean="0"/>
              <a:t>Çocuğun  davranışlarını    </a:t>
            </a:r>
            <a:r>
              <a:rPr lang="tr-TR" altLang="tr-TR" b="1" smtClean="0">
                <a:solidFill>
                  <a:srgbClr val="FF9900"/>
                </a:solidFill>
              </a:rPr>
              <a:t>yaşına  göre</a:t>
            </a:r>
            <a:r>
              <a:rPr lang="tr-TR" altLang="tr-TR" smtClean="0"/>
              <a:t> değerlendirin.</a:t>
            </a:r>
          </a:p>
          <a:p>
            <a:pPr eaLnBrk="1" hangingPunct="1">
              <a:lnSpc>
                <a:spcPct val="90000"/>
              </a:lnSpc>
            </a:pPr>
            <a:r>
              <a:rPr lang="tr-TR" altLang="tr-TR" smtClean="0"/>
              <a:t>Çocuğun  olumsuz  davranışlarının   </a:t>
            </a:r>
            <a:r>
              <a:rPr lang="tr-TR" altLang="tr-TR" b="1" smtClean="0">
                <a:solidFill>
                  <a:srgbClr val="FF9900"/>
                </a:solidFill>
              </a:rPr>
              <a:t>sizden </a:t>
            </a:r>
            <a:r>
              <a:rPr lang="tr-TR" altLang="tr-TR" smtClean="0"/>
              <a:t>kaynaklanan   nedenlerini   fark   edin.</a:t>
            </a:r>
          </a:p>
          <a:p>
            <a:pPr eaLnBrk="1" hangingPunct="1">
              <a:lnSpc>
                <a:spcPct val="90000"/>
              </a:lnSpc>
            </a:pPr>
            <a:r>
              <a:rPr lang="tr-TR" altLang="tr-TR" smtClean="0"/>
              <a:t>Onunla   </a:t>
            </a:r>
            <a:r>
              <a:rPr lang="tr-TR" altLang="tr-TR" b="1" smtClean="0">
                <a:solidFill>
                  <a:srgbClr val="FF9900"/>
                </a:solidFill>
              </a:rPr>
              <a:t>savaşmayın</a:t>
            </a:r>
            <a:r>
              <a:rPr lang="tr-TR" altLang="tr-TR" smtClean="0">
                <a:solidFill>
                  <a:srgbClr val="FF9900"/>
                </a:solidFill>
              </a:rPr>
              <a:t>.</a:t>
            </a:r>
          </a:p>
          <a:p>
            <a:pPr eaLnBrk="1" hangingPunct="1">
              <a:lnSpc>
                <a:spcPct val="90000"/>
              </a:lnSpc>
            </a:pPr>
            <a:r>
              <a:rPr lang="tr-TR" altLang="tr-TR" smtClean="0"/>
              <a:t>Davranışının </a:t>
            </a:r>
            <a:r>
              <a:rPr lang="tr-TR" altLang="tr-TR" b="1" smtClean="0">
                <a:solidFill>
                  <a:srgbClr val="FF9900"/>
                </a:solidFill>
              </a:rPr>
              <a:t>sebebine</a:t>
            </a:r>
            <a:r>
              <a:rPr lang="tr-TR" altLang="tr-TR" smtClean="0"/>
              <a:t> odaklanın.</a:t>
            </a:r>
          </a:p>
          <a:p>
            <a:pPr eaLnBrk="1" hangingPunct="1">
              <a:lnSpc>
                <a:spcPct val="90000"/>
              </a:lnSpc>
            </a:pPr>
            <a:r>
              <a:rPr lang="tr-TR" altLang="tr-TR" smtClean="0"/>
              <a:t>Sizi   </a:t>
            </a:r>
            <a:r>
              <a:rPr lang="tr-TR" altLang="tr-TR" b="1" smtClean="0">
                <a:solidFill>
                  <a:srgbClr val="FF9900"/>
                </a:solidFill>
              </a:rPr>
              <a:t>kışkırtan </a:t>
            </a:r>
            <a:r>
              <a:rPr lang="tr-TR" altLang="tr-TR" smtClean="0">
                <a:solidFill>
                  <a:srgbClr val="FF9900"/>
                </a:solidFill>
              </a:rPr>
              <a:t> </a:t>
            </a:r>
            <a:r>
              <a:rPr lang="tr-TR" altLang="tr-TR" smtClean="0"/>
              <a:t> tetikleyici   düşüncelerden uzaklaşın.</a:t>
            </a:r>
          </a:p>
          <a:p>
            <a:pPr eaLnBrk="1" hangingPunct="1">
              <a:lnSpc>
                <a:spcPct val="90000"/>
              </a:lnSpc>
            </a:pPr>
            <a:r>
              <a:rPr lang="tr-TR" altLang="tr-TR" smtClean="0"/>
              <a:t>Size   </a:t>
            </a:r>
            <a:r>
              <a:rPr lang="tr-TR" altLang="tr-TR" b="1" smtClean="0">
                <a:solidFill>
                  <a:srgbClr val="FF9900"/>
                </a:solidFill>
              </a:rPr>
              <a:t>iyi gelecek</a:t>
            </a:r>
            <a:r>
              <a:rPr lang="tr-TR" altLang="tr-TR" smtClean="0"/>
              <a:t>   bir  yöntem  geliştirin.</a:t>
            </a:r>
          </a:p>
        </p:txBody>
      </p:sp>
      <p:sp>
        <p:nvSpPr>
          <p:cNvPr id="2" name="Slayt Numarası Yer Tutucusu 1"/>
          <p:cNvSpPr>
            <a:spLocks noGrp="1"/>
          </p:cNvSpPr>
          <p:nvPr>
            <p:ph type="sldNum" sz="quarter" idx="12"/>
          </p:nvPr>
        </p:nvSpPr>
        <p:spPr/>
        <p:txBody>
          <a:bodyPr/>
          <a:lstStyle/>
          <a:p>
            <a:pPr>
              <a:defRPr/>
            </a:pPr>
            <a:fld id="{D5D73B3A-C86C-4DB4-A16B-3676F46BF022}" type="slidenum">
              <a:rPr lang="tr-TR" smtClean="0">
                <a:solidFill>
                  <a:srgbClr val="000000"/>
                </a:solidFill>
              </a:rPr>
              <a:pPr>
                <a:defRPr/>
              </a:pPr>
              <a:t>9</a:t>
            </a:fld>
            <a:endParaRPr lang="tr-TR">
              <a:solidFill>
                <a:srgbClr val="000000"/>
              </a:solidFill>
            </a:endParaRPr>
          </a:p>
        </p:txBody>
      </p:sp>
    </p:spTree>
    <p:extLst>
      <p:ext uri="{BB962C8B-B14F-4D97-AF65-F5344CB8AC3E}">
        <p14:creationId xmlns:p14="http://schemas.microsoft.com/office/powerpoint/2010/main" xmlns="" val="1951496098"/>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TotalTime>
  <Words>1163</Words>
  <Application>Microsoft Office PowerPoint</Application>
  <PresentationFormat>Ekran Gösterisi (4:3)</PresentationFormat>
  <Paragraphs>152</Paragraphs>
  <Slides>26</Slides>
  <Notes>4</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26</vt:i4>
      </vt:variant>
    </vt:vector>
  </HeadingPairs>
  <TitlesOfParts>
    <vt:vector size="28" baseType="lpstr">
      <vt:lpstr>Ofis Teması</vt:lpstr>
      <vt:lpstr>Klip</vt:lpstr>
      <vt:lpstr>ŞİDDET NEDİR ?</vt:lpstr>
      <vt:lpstr>Şiddet Çeşitleri</vt:lpstr>
      <vt:lpstr>AİLEDE  ŞİDDET  NEDENLERİ</vt:lpstr>
      <vt:lpstr>ÖFKE</vt:lpstr>
      <vt:lpstr>KONTROLSÜZ ÖFKE</vt:lpstr>
      <vt:lpstr>ÖFKENİN  İÇERİĞİ</vt:lpstr>
      <vt:lpstr>KRONİK ÖFKE</vt:lpstr>
      <vt:lpstr>ÖFKENİN   NEDENLERİ</vt:lpstr>
      <vt:lpstr>ÖĞRENCİNİN ÖFKESİYLE  BAŞ ETME</vt:lpstr>
      <vt:lpstr>DÜŞÜNCELERİMİZ  VE  ÖFKE</vt:lpstr>
      <vt:lpstr>ÇATIŞMA ÇÖZME</vt:lpstr>
      <vt:lpstr>Slayt 12</vt:lpstr>
      <vt:lpstr>Akran Baskısı nedir?</vt:lpstr>
      <vt:lpstr>Akran baskısı neden ve nasıl ortaya çıkar? </vt:lpstr>
      <vt:lpstr>Akran baskısı neden ve nasıl ortaya çıkar?  </vt:lpstr>
      <vt:lpstr>Akran baskısı neden ve nasıl ortaya çıkar?  </vt:lpstr>
      <vt:lpstr>ÇATIŞMA ÇÖZME BECERİLERİ NELERDİR? </vt:lpstr>
      <vt:lpstr>ÇATIŞMA ÇÖZME BECERİLERİ NELERDİR?</vt:lpstr>
      <vt:lpstr>ÇATIŞMA ÇÖZME BECERİLERİ NELERDİR?</vt:lpstr>
      <vt:lpstr>ÇATIŞMA ÇÖZME BECERİLERİ NELERDİR?</vt:lpstr>
      <vt:lpstr>ÇATIŞMA ÇÖZME BECERİLERİ NELERDİR?</vt:lpstr>
      <vt:lpstr>ÇATIŞMA ÇÖZMEDE ÖZELLİKLE ŞU HUSUSLARA ÇOK DİKKAT EDİLMESİ GEREKİR:</vt:lpstr>
      <vt:lpstr>ÇATIŞMA ÇÖZMEDE ÖZELLİKLE ŞU HUSUSLARA ÇOK DİKKAT EDİLMESİ GEREKİR:</vt:lpstr>
      <vt:lpstr>Akran Baskısının Olumuz Etkilerinden Korunmak İçin Neler Yapmalıyız?</vt:lpstr>
      <vt:lpstr>Akran Baskısının Olumuz Etkilerinden Korunmak İçin Neler Yapmalıyız?</vt:lpstr>
      <vt:lpstr>Akran Baskısının Olumuz Etkilerinden Korunmak İçin Neler Yapmalıyız?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ŞİDDET NEDİR ?</dc:title>
  <dc:creator>MDY</dc:creator>
  <cp:lastModifiedBy>Win7</cp:lastModifiedBy>
  <cp:revision>6</cp:revision>
  <dcterms:created xsi:type="dcterms:W3CDTF">2014-03-10T08:06:17Z</dcterms:created>
  <dcterms:modified xsi:type="dcterms:W3CDTF">2018-11-16T08:57:47Z</dcterms:modified>
</cp:coreProperties>
</file>