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3"/>
  </p:notesMasterIdLst>
  <p:sldIdLst>
    <p:sldId id="256" r:id="rId2"/>
    <p:sldId id="260" r:id="rId3"/>
    <p:sldId id="261" r:id="rId4"/>
    <p:sldId id="258" r:id="rId5"/>
    <p:sldId id="262" r:id="rId6"/>
    <p:sldId id="259" r:id="rId7"/>
    <p:sldId id="263" r:id="rId8"/>
    <p:sldId id="264" r:id="rId9"/>
    <p:sldId id="265" r:id="rId10"/>
    <p:sldId id="266" r:id="rId11"/>
    <p:sldId id="267" r:id="rId12"/>
    <p:sldId id="275" r:id="rId13"/>
    <p:sldId id="276" r:id="rId14"/>
    <p:sldId id="277" r:id="rId15"/>
    <p:sldId id="278" r:id="rId16"/>
    <p:sldId id="279" r:id="rId17"/>
    <p:sldId id="280" r:id="rId18"/>
    <p:sldId id="281" r:id="rId19"/>
    <p:sldId id="291" r:id="rId20"/>
    <p:sldId id="282" r:id="rId21"/>
    <p:sldId id="283" r:id="rId22"/>
    <p:sldId id="284" r:id="rId23"/>
    <p:sldId id="285" r:id="rId24"/>
    <p:sldId id="286" r:id="rId25"/>
    <p:sldId id="287" r:id="rId26"/>
    <p:sldId id="288" r:id="rId27"/>
    <p:sldId id="289" r:id="rId28"/>
    <p:sldId id="290" r:id="rId29"/>
    <p:sldId id="268" r:id="rId30"/>
    <p:sldId id="271" r:id="rId31"/>
    <p:sldId id="273"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a:srgbClr val="F1C88B"/>
    <a:srgbClr val="1D3A00"/>
    <a:srgbClr val="FF856D"/>
    <a:srgbClr val="FF2549"/>
    <a:srgbClr val="003635"/>
    <a:srgbClr val="005856"/>
    <a:srgbClr val="9EFF29"/>
    <a:srgbClr val="007033"/>
    <a:srgbClr val="5EEC3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816" y="-108"/>
      </p:cViewPr>
      <p:guideLst>
        <p:guide orient="horz" pos="1620"/>
        <p:guide pos="2880"/>
      </p:guideLst>
    </p:cSldViewPr>
  </p:slideViewPr>
  <p:notesTextViewPr>
    <p:cViewPr>
      <p:scale>
        <a:sx n="1" d="1"/>
        <a:sy n="1" d="1"/>
      </p:scale>
      <p:origin x="0" y="0"/>
    </p:cViewPr>
  </p:notesTextViewPr>
  <p:gridSpacing cx="156370338" cy="1563703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29AF70-B1ED-48E6-B8A8-EBC2D460BCF5}" type="doc">
      <dgm:prSet loTypeId="urn:microsoft.com/office/officeart/2005/8/layout/pList2#1" loCatId="list" qsTypeId="urn:microsoft.com/office/officeart/2005/8/quickstyle/simple1" qsCatId="simple" csTypeId="urn:microsoft.com/office/officeart/2005/8/colors/colorful2" csCatId="colorful" phldr="1"/>
      <dgm:spPr/>
      <dgm:t>
        <a:bodyPr/>
        <a:lstStyle/>
        <a:p>
          <a:endParaRPr lang="tr-TR"/>
        </a:p>
      </dgm:t>
    </dgm:pt>
    <dgm:pt modelId="{0A1C858B-31EF-4542-AC76-A5426D274E72}">
      <dgm:prSet phldrT="[Metin]" custT="1"/>
      <dgm:spPr/>
      <dgm:t>
        <a:bodyPr/>
        <a:lstStyle/>
        <a:p>
          <a:r>
            <a:rPr lang="tr-TR" sz="1500" b="1" dirty="0">
              <a:solidFill>
                <a:schemeClr val="bg1"/>
              </a:solidFill>
              <a:latin typeface="Comic Sans MS" pitchFamily="66" charset="0"/>
            </a:rPr>
            <a:t>Organizmanın dengesini bozan uyaranlar</a:t>
          </a:r>
        </a:p>
        <a:p>
          <a:endParaRPr lang="tr-TR" sz="1500" dirty="0">
            <a:solidFill>
              <a:schemeClr val="bg1"/>
            </a:solidFill>
            <a:latin typeface="Comic Sans MS" pitchFamily="66" charset="0"/>
          </a:endParaRPr>
        </a:p>
        <a:p>
          <a:r>
            <a:rPr lang="tr-TR" sz="1500" b="1" i="1" dirty="0">
              <a:solidFill>
                <a:schemeClr val="bg1"/>
              </a:solidFill>
              <a:latin typeface="Comic Sans MS" pitchFamily="66" charset="0"/>
            </a:rPr>
            <a:t>1879-</a:t>
          </a:r>
          <a:r>
            <a:rPr lang="tr-TR" sz="1500" b="1" i="1" dirty="0" err="1">
              <a:solidFill>
                <a:schemeClr val="bg1"/>
              </a:solidFill>
              <a:latin typeface="Comic Sans MS" pitchFamily="66" charset="0"/>
            </a:rPr>
            <a:t>Claude</a:t>
          </a:r>
          <a:r>
            <a:rPr lang="tr-TR" sz="1500" b="1" i="1" dirty="0">
              <a:solidFill>
                <a:schemeClr val="bg1"/>
              </a:solidFill>
              <a:latin typeface="Comic Sans MS" pitchFamily="66" charset="0"/>
            </a:rPr>
            <a:t> </a:t>
          </a:r>
          <a:r>
            <a:rPr lang="tr-TR" sz="1500" b="1" i="1" dirty="0" err="1">
              <a:solidFill>
                <a:schemeClr val="bg1"/>
              </a:solidFill>
              <a:latin typeface="Comic Sans MS" pitchFamily="66" charset="0"/>
            </a:rPr>
            <a:t>Bernard</a:t>
          </a:r>
          <a:endParaRPr lang="tr-TR" sz="1500" b="1" dirty="0">
            <a:solidFill>
              <a:schemeClr val="bg1"/>
            </a:solidFill>
            <a:latin typeface="Comic Sans MS" pitchFamily="66" charset="0"/>
          </a:endParaRPr>
        </a:p>
      </dgm:t>
    </dgm:pt>
    <dgm:pt modelId="{EE14F506-5131-4217-A330-43E59ABA6E5F}" type="parTrans" cxnId="{9F9A9904-2920-4731-9849-5F5C7C27D7BF}">
      <dgm:prSet/>
      <dgm:spPr/>
      <dgm:t>
        <a:bodyPr/>
        <a:lstStyle/>
        <a:p>
          <a:endParaRPr lang="tr-TR"/>
        </a:p>
      </dgm:t>
    </dgm:pt>
    <dgm:pt modelId="{277CE559-1146-4FCA-8408-C1E1FE33911A}" type="sibTrans" cxnId="{9F9A9904-2920-4731-9849-5F5C7C27D7BF}">
      <dgm:prSet/>
      <dgm:spPr/>
      <dgm:t>
        <a:bodyPr/>
        <a:lstStyle/>
        <a:p>
          <a:endParaRPr lang="tr-TR"/>
        </a:p>
      </dgm:t>
    </dgm:pt>
    <dgm:pt modelId="{55BD217B-FD94-4191-AE0D-B82B289A6765}">
      <dgm:prSet phldrT="[Metin]" custT="1"/>
      <dgm:spPr/>
      <dgm:t>
        <a:bodyPr/>
        <a:lstStyle/>
        <a:p>
          <a:r>
            <a:rPr lang="tr-TR" sz="1500" b="1" dirty="0">
              <a:solidFill>
                <a:schemeClr val="bg1"/>
              </a:solidFill>
              <a:latin typeface="Comic Sans MS" pitchFamily="66" charset="0"/>
            </a:rPr>
            <a:t>Zorlanma sonucu ortaya çıkan, bedenin </a:t>
          </a:r>
          <a:r>
            <a:rPr lang="tr-TR" sz="1500" b="1" dirty="0" err="1">
              <a:solidFill>
                <a:schemeClr val="bg1"/>
              </a:solidFill>
              <a:latin typeface="Comic Sans MS" pitchFamily="66" charset="0"/>
            </a:rPr>
            <a:t>nonspesifik</a:t>
          </a:r>
          <a:r>
            <a:rPr lang="tr-TR" sz="1500" b="1" dirty="0">
              <a:solidFill>
                <a:schemeClr val="bg1"/>
              </a:solidFill>
              <a:latin typeface="Comic Sans MS" pitchFamily="66" charset="0"/>
            </a:rPr>
            <a:t>  yanıtı </a:t>
          </a:r>
        </a:p>
        <a:p>
          <a:r>
            <a:rPr lang="tr-TR" sz="1500" b="1" i="1" dirty="0" smtClean="0">
              <a:solidFill>
                <a:schemeClr val="bg1"/>
              </a:solidFill>
              <a:latin typeface="Comic Sans MS" pitchFamily="66" charset="0"/>
            </a:rPr>
            <a:t>1950 </a:t>
          </a:r>
          <a:r>
            <a:rPr lang="tr-TR" sz="1500" b="1" i="1" dirty="0">
              <a:solidFill>
                <a:schemeClr val="bg1"/>
              </a:solidFill>
              <a:latin typeface="Comic Sans MS" pitchFamily="66" charset="0"/>
            </a:rPr>
            <a:t>- </a:t>
          </a:r>
          <a:r>
            <a:rPr lang="tr-TR" sz="1500" b="1" i="1" dirty="0" err="1">
              <a:solidFill>
                <a:schemeClr val="bg1"/>
              </a:solidFill>
              <a:latin typeface="Comic Sans MS" pitchFamily="66" charset="0"/>
            </a:rPr>
            <a:t>Hans</a:t>
          </a:r>
          <a:r>
            <a:rPr lang="tr-TR" sz="1500" b="1" i="1" dirty="0">
              <a:solidFill>
                <a:schemeClr val="bg1"/>
              </a:solidFill>
              <a:latin typeface="Comic Sans MS" pitchFamily="66" charset="0"/>
            </a:rPr>
            <a:t> </a:t>
          </a:r>
          <a:r>
            <a:rPr lang="tr-TR" sz="1500" b="1" i="1" dirty="0" err="1">
              <a:solidFill>
                <a:schemeClr val="bg1"/>
              </a:solidFill>
              <a:latin typeface="Comic Sans MS" pitchFamily="66" charset="0"/>
            </a:rPr>
            <a:t>Selye</a:t>
          </a:r>
          <a:endParaRPr lang="tr-TR" sz="1500" b="1" dirty="0">
            <a:solidFill>
              <a:schemeClr val="bg1"/>
            </a:solidFill>
            <a:latin typeface="Comic Sans MS" pitchFamily="66" charset="0"/>
          </a:endParaRPr>
        </a:p>
      </dgm:t>
    </dgm:pt>
    <dgm:pt modelId="{7F10FF33-82CC-40FE-89B4-7A9488B1D8A4}" type="parTrans" cxnId="{17BF24BB-19DD-4C04-B590-CA958B7972E1}">
      <dgm:prSet/>
      <dgm:spPr/>
      <dgm:t>
        <a:bodyPr/>
        <a:lstStyle/>
        <a:p>
          <a:endParaRPr lang="tr-TR"/>
        </a:p>
      </dgm:t>
    </dgm:pt>
    <dgm:pt modelId="{1487FB66-60B4-4268-A5C6-A4BF01AECAC9}" type="sibTrans" cxnId="{17BF24BB-19DD-4C04-B590-CA958B7972E1}">
      <dgm:prSet/>
      <dgm:spPr/>
      <dgm:t>
        <a:bodyPr/>
        <a:lstStyle/>
        <a:p>
          <a:endParaRPr lang="tr-TR"/>
        </a:p>
      </dgm:t>
    </dgm:pt>
    <dgm:pt modelId="{58203624-7568-4995-9E35-1942DBAFB1C2}">
      <dgm:prSet phldrT="[Metin]" custT="1"/>
      <dgm:spPr/>
      <dgm:t>
        <a:bodyPr/>
        <a:lstStyle/>
        <a:p>
          <a:r>
            <a:rPr lang="tr-TR" sz="1500" b="1" dirty="0">
              <a:solidFill>
                <a:schemeClr val="bg1"/>
              </a:solidFill>
              <a:latin typeface="Comic Sans MS" pitchFamily="66" charset="0"/>
            </a:rPr>
            <a:t>Organizmanın gereksinimlerinin, organizmanın kaynaklarını aştığında ortaya çıkan durum</a:t>
          </a:r>
        </a:p>
        <a:p>
          <a:r>
            <a:rPr lang="tr-TR" sz="1500" b="1" i="1" dirty="0" smtClean="0">
              <a:solidFill>
                <a:schemeClr val="bg1"/>
              </a:solidFill>
              <a:latin typeface="Comic Sans MS" pitchFamily="66" charset="0"/>
            </a:rPr>
            <a:t>1960-1980 </a:t>
          </a:r>
          <a:r>
            <a:rPr lang="tr-TR" sz="1500" b="1" i="1" dirty="0" err="1">
              <a:solidFill>
                <a:schemeClr val="bg1"/>
              </a:solidFill>
              <a:latin typeface="Comic Sans MS" pitchFamily="66" charset="0"/>
            </a:rPr>
            <a:t>Lazaruz</a:t>
          </a:r>
          <a:endParaRPr lang="tr-TR" sz="1500" b="1" dirty="0">
            <a:solidFill>
              <a:schemeClr val="bg1"/>
            </a:solidFill>
            <a:latin typeface="Comic Sans MS" pitchFamily="66" charset="0"/>
          </a:endParaRPr>
        </a:p>
      </dgm:t>
    </dgm:pt>
    <dgm:pt modelId="{82A23DE6-4CA5-44BE-809C-5819A6026CA9}" type="parTrans" cxnId="{827B22CF-B158-4010-A4EC-E373C7344331}">
      <dgm:prSet/>
      <dgm:spPr/>
      <dgm:t>
        <a:bodyPr/>
        <a:lstStyle/>
        <a:p>
          <a:endParaRPr lang="tr-TR"/>
        </a:p>
      </dgm:t>
    </dgm:pt>
    <dgm:pt modelId="{D4E47B04-07A9-442F-B016-D002BB4C21AC}" type="sibTrans" cxnId="{827B22CF-B158-4010-A4EC-E373C7344331}">
      <dgm:prSet/>
      <dgm:spPr/>
      <dgm:t>
        <a:bodyPr/>
        <a:lstStyle/>
        <a:p>
          <a:endParaRPr lang="tr-TR"/>
        </a:p>
      </dgm:t>
    </dgm:pt>
    <dgm:pt modelId="{5D3B3311-C3CE-491E-ABB0-A284E8037F66}">
      <dgm:prSet custT="1"/>
      <dgm:spPr/>
      <dgm:t>
        <a:bodyPr/>
        <a:lstStyle/>
        <a:p>
          <a:r>
            <a:rPr lang="tr-TR" sz="1200" b="1" dirty="0">
              <a:solidFill>
                <a:schemeClr val="bg1"/>
              </a:solidFill>
              <a:latin typeface="Comic Sans MS" pitchFamily="66" charset="0"/>
            </a:rPr>
            <a:t>İç çevrede dengenin sürmesinin sağlanması, otonom sinir sisteminin rolü, savaş veya kaç reaksiyonu</a:t>
          </a:r>
        </a:p>
        <a:p>
          <a:r>
            <a:rPr lang="tr-TR" sz="1200" b="1" i="1" dirty="0" smtClean="0">
              <a:solidFill>
                <a:schemeClr val="bg1"/>
              </a:solidFill>
              <a:latin typeface="Comic Sans MS" pitchFamily="66" charset="0"/>
            </a:rPr>
            <a:t>1920-</a:t>
          </a:r>
          <a:r>
            <a:rPr lang="tr-TR" sz="1200" b="1" i="1" dirty="0" err="1" smtClean="0">
              <a:solidFill>
                <a:schemeClr val="bg1"/>
              </a:solidFill>
              <a:latin typeface="Comic Sans MS" pitchFamily="66" charset="0"/>
            </a:rPr>
            <a:t>Walter</a:t>
          </a:r>
          <a:r>
            <a:rPr lang="tr-TR" sz="1200" b="1" i="1" dirty="0" smtClean="0">
              <a:solidFill>
                <a:schemeClr val="bg1"/>
              </a:solidFill>
              <a:latin typeface="Comic Sans MS" pitchFamily="66" charset="0"/>
            </a:rPr>
            <a:t> </a:t>
          </a:r>
          <a:r>
            <a:rPr lang="tr-TR" sz="1200" b="1" i="1" dirty="0" err="1">
              <a:solidFill>
                <a:schemeClr val="bg1"/>
              </a:solidFill>
              <a:latin typeface="Comic Sans MS" pitchFamily="66" charset="0"/>
            </a:rPr>
            <a:t>Cannon</a:t>
          </a:r>
          <a:endParaRPr lang="tr-TR" sz="1200" b="1" dirty="0">
            <a:solidFill>
              <a:schemeClr val="bg1"/>
            </a:solidFill>
            <a:latin typeface="Comic Sans MS" pitchFamily="66" charset="0"/>
          </a:endParaRPr>
        </a:p>
      </dgm:t>
    </dgm:pt>
    <dgm:pt modelId="{2089BD2B-56B4-416F-8C29-1DFD22F2A0AE}" type="parTrans" cxnId="{0E7B2587-0318-4D5F-BC66-42E93653B146}">
      <dgm:prSet/>
      <dgm:spPr/>
      <dgm:t>
        <a:bodyPr/>
        <a:lstStyle/>
        <a:p>
          <a:endParaRPr lang="tr-TR"/>
        </a:p>
      </dgm:t>
    </dgm:pt>
    <dgm:pt modelId="{74CD0FE9-584F-4975-B3BD-ACCA195C0CCC}" type="sibTrans" cxnId="{0E7B2587-0318-4D5F-BC66-42E93653B146}">
      <dgm:prSet/>
      <dgm:spPr/>
      <dgm:t>
        <a:bodyPr/>
        <a:lstStyle/>
        <a:p>
          <a:endParaRPr lang="tr-TR"/>
        </a:p>
      </dgm:t>
    </dgm:pt>
    <dgm:pt modelId="{7DFE0794-7274-4633-BAEF-710C058A2807}" type="pres">
      <dgm:prSet presAssocID="{6829AF70-B1ED-48E6-B8A8-EBC2D460BCF5}" presName="Name0" presStyleCnt="0">
        <dgm:presLayoutVars>
          <dgm:dir/>
          <dgm:resizeHandles val="exact"/>
        </dgm:presLayoutVars>
      </dgm:prSet>
      <dgm:spPr/>
      <dgm:t>
        <a:bodyPr/>
        <a:lstStyle/>
        <a:p>
          <a:endParaRPr lang="tr-TR"/>
        </a:p>
      </dgm:t>
    </dgm:pt>
    <dgm:pt modelId="{81353F0C-270C-4F7A-BE49-A4FCBE5D6A3D}" type="pres">
      <dgm:prSet presAssocID="{6829AF70-B1ED-48E6-B8A8-EBC2D460BCF5}" presName="bkgdShp" presStyleLbl="alignAccFollowNode1" presStyleIdx="0" presStyleCnt="1" custLinFactNeighborX="944" custLinFactNeighborY="575"/>
      <dgm:spPr/>
    </dgm:pt>
    <dgm:pt modelId="{EED1D02F-510A-4855-95ED-66DC7668ABDA}" type="pres">
      <dgm:prSet presAssocID="{6829AF70-B1ED-48E6-B8A8-EBC2D460BCF5}" presName="linComp" presStyleCnt="0"/>
      <dgm:spPr/>
    </dgm:pt>
    <dgm:pt modelId="{DA5BC6BA-FFC3-43BC-BC4C-02ECF409B754}" type="pres">
      <dgm:prSet presAssocID="{0A1C858B-31EF-4542-AC76-A5426D274E72}" presName="compNode" presStyleCnt="0"/>
      <dgm:spPr/>
    </dgm:pt>
    <dgm:pt modelId="{855D5B72-639F-4346-87A7-E9DC198997CE}" type="pres">
      <dgm:prSet presAssocID="{0A1C858B-31EF-4542-AC76-A5426D274E72}" presName="node" presStyleLbl="node1" presStyleIdx="0" presStyleCnt="4">
        <dgm:presLayoutVars>
          <dgm:bulletEnabled val="1"/>
        </dgm:presLayoutVars>
      </dgm:prSet>
      <dgm:spPr/>
      <dgm:t>
        <a:bodyPr/>
        <a:lstStyle/>
        <a:p>
          <a:endParaRPr lang="tr-TR"/>
        </a:p>
      </dgm:t>
    </dgm:pt>
    <dgm:pt modelId="{6A3353AB-432B-4C69-ACD7-BB69BF896E8A}" type="pres">
      <dgm:prSet presAssocID="{0A1C858B-31EF-4542-AC76-A5426D274E72}" presName="invisiNode" presStyleLbl="node1" presStyleIdx="0" presStyleCnt="4"/>
      <dgm:spPr/>
    </dgm:pt>
    <dgm:pt modelId="{A3B22BB6-2A28-4E92-B770-1BFA70E4327B}" type="pres">
      <dgm:prSet presAssocID="{0A1C858B-31EF-4542-AC76-A5426D274E72}" presName="imagNode" presStyleLbl="fgImgPlace1" presStyleIdx="0" presStyleCnt="4"/>
      <dgm:spPr>
        <a:blipFill rotWithShape="0">
          <a:blip xmlns:r="http://schemas.openxmlformats.org/officeDocument/2006/relationships" r:embed="rId1"/>
          <a:stretch>
            <a:fillRect/>
          </a:stretch>
        </a:blipFill>
      </dgm:spPr>
    </dgm:pt>
    <dgm:pt modelId="{4C14E29E-BD79-43A3-8F7D-EB677D1FBD3C}" type="pres">
      <dgm:prSet presAssocID="{277CE559-1146-4FCA-8408-C1E1FE33911A}" presName="sibTrans" presStyleLbl="sibTrans2D1" presStyleIdx="0" presStyleCnt="0"/>
      <dgm:spPr/>
      <dgm:t>
        <a:bodyPr/>
        <a:lstStyle/>
        <a:p>
          <a:endParaRPr lang="tr-TR"/>
        </a:p>
      </dgm:t>
    </dgm:pt>
    <dgm:pt modelId="{B936222D-7D59-4119-B871-79DBD1B96F91}" type="pres">
      <dgm:prSet presAssocID="{5D3B3311-C3CE-491E-ABB0-A284E8037F66}" presName="compNode" presStyleCnt="0"/>
      <dgm:spPr/>
    </dgm:pt>
    <dgm:pt modelId="{BA51353B-D1C1-4FC5-92A1-C4BA03624A33}" type="pres">
      <dgm:prSet presAssocID="{5D3B3311-C3CE-491E-ABB0-A284E8037F66}" presName="node" presStyleLbl="node1" presStyleIdx="1" presStyleCnt="4">
        <dgm:presLayoutVars>
          <dgm:bulletEnabled val="1"/>
        </dgm:presLayoutVars>
      </dgm:prSet>
      <dgm:spPr/>
      <dgm:t>
        <a:bodyPr/>
        <a:lstStyle/>
        <a:p>
          <a:endParaRPr lang="tr-TR"/>
        </a:p>
      </dgm:t>
    </dgm:pt>
    <dgm:pt modelId="{1CA9A041-DA98-4432-B3CA-5254C34A544A}" type="pres">
      <dgm:prSet presAssocID="{5D3B3311-C3CE-491E-ABB0-A284E8037F66}" presName="invisiNode" presStyleLbl="node1" presStyleIdx="1" presStyleCnt="4"/>
      <dgm:spPr/>
    </dgm:pt>
    <dgm:pt modelId="{8AA059DA-80B2-4C18-9248-16C279954D9C}" type="pres">
      <dgm:prSet presAssocID="{5D3B3311-C3CE-491E-ABB0-A284E8037F66}" presName="imagNode" presStyleLbl="fgImgPlace1" presStyleIdx="1" presStyleCnt="4"/>
      <dgm:spPr>
        <a:blipFill rotWithShape="0">
          <a:blip xmlns:r="http://schemas.openxmlformats.org/officeDocument/2006/relationships" r:embed="rId2"/>
          <a:stretch>
            <a:fillRect/>
          </a:stretch>
        </a:blipFill>
      </dgm:spPr>
    </dgm:pt>
    <dgm:pt modelId="{53AACD2E-B306-4329-9478-27FDE4F650ED}" type="pres">
      <dgm:prSet presAssocID="{74CD0FE9-584F-4975-B3BD-ACCA195C0CCC}" presName="sibTrans" presStyleLbl="sibTrans2D1" presStyleIdx="0" presStyleCnt="0"/>
      <dgm:spPr/>
      <dgm:t>
        <a:bodyPr/>
        <a:lstStyle/>
        <a:p>
          <a:endParaRPr lang="tr-TR"/>
        </a:p>
      </dgm:t>
    </dgm:pt>
    <dgm:pt modelId="{AD2F58A1-3D94-46B4-A56B-69F511BD70EB}" type="pres">
      <dgm:prSet presAssocID="{55BD217B-FD94-4191-AE0D-B82B289A6765}" presName="compNode" presStyleCnt="0"/>
      <dgm:spPr/>
    </dgm:pt>
    <dgm:pt modelId="{B90EAA9F-8F83-4D5D-B08F-99CD8BB4225F}" type="pres">
      <dgm:prSet presAssocID="{55BD217B-FD94-4191-AE0D-B82B289A6765}" presName="node" presStyleLbl="node1" presStyleIdx="2" presStyleCnt="4">
        <dgm:presLayoutVars>
          <dgm:bulletEnabled val="1"/>
        </dgm:presLayoutVars>
      </dgm:prSet>
      <dgm:spPr/>
      <dgm:t>
        <a:bodyPr/>
        <a:lstStyle/>
        <a:p>
          <a:endParaRPr lang="tr-TR"/>
        </a:p>
      </dgm:t>
    </dgm:pt>
    <dgm:pt modelId="{137A993C-56F5-4D9C-83AE-41F6863D7CB1}" type="pres">
      <dgm:prSet presAssocID="{55BD217B-FD94-4191-AE0D-B82B289A6765}" presName="invisiNode" presStyleLbl="node1" presStyleIdx="2" presStyleCnt="4"/>
      <dgm:spPr/>
    </dgm:pt>
    <dgm:pt modelId="{A910BF7A-DB3B-49E3-B66D-13E73CF6CB9B}" type="pres">
      <dgm:prSet presAssocID="{55BD217B-FD94-4191-AE0D-B82B289A6765}" presName="imagNode" presStyleLbl="fgImgPlace1" presStyleIdx="2" presStyleCnt="4"/>
      <dgm:spPr>
        <a:blipFill rotWithShape="0">
          <a:blip xmlns:r="http://schemas.openxmlformats.org/officeDocument/2006/relationships" r:embed="rId3"/>
          <a:stretch>
            <a:fillRect/>
          </a:stretch>
        </a:blipFill>
      </dgm:spPr>
    </dgm:pt>
    <dgm:pt modelId="{57EF0463-BA8C-48D6-A296-84570B3D7BC6}" type="pres">
      <dgm:prSet presAssocID="{1487FB66-60B4-4268-A5C6-A4BF01AECAC9}" presName="sibTrans" presStyleLbl="sibTrans2D1" presStyleIdx="0" presStyleCnt="0"/>
      <dgm:spPr/>
      <dgm:t>
        <a:bodyPr/>
        <a:lstStyle/>
        <a:p>
          <a:endParaRPr lang="tr-TR"/>
        </a:p>
      </dgm:t>
    </dgm:pt>
    <dgm:pt modelId="{5385B09C-B419-456F-B72D-929650507835}" type="pres">
      <dgm:prSet presAssocID="{58203624-7568-4995-9E35-1942DBAFB1C2}" presName="compNode" presStyleCnt="0"/>
      <dgm:spPr/>
    </dgm:pt>
    <dgm:pt modelId="{846DBEDF-3FA4-4428-ADF1-6B01CBEBEB08}" type="pres">
      <dgm:prSet presAssocID="{58203624-7568-4995-9E35-1942DBAFB1C2}" presName="node" presStyleLbl="node1" presStyleIdx="3" presStyleCnt="4" custScaleX="120277">
        <dgm:presLayoutVars>
          <dgm:bulletEnabled val="1"/>
        </dgm:presLayoutVars>
      </dgm:prSet>
      <dgm:spPr/>
      <dgm:t>
        <a:bodyPr/>
        <a:lstStyle/>
        <a:p>
          <a:endParaRPr lang="tr-TR"/>
        </a:p>
      </dgm:t>
    </dgm:pt>
    <dgm:pt modelId="{0F9B5007-DC75-43E8-AADD-A5D789DA32DB}" type="pres">
      <dgm:prSet presAssocID="{58203624-7568-4995-9E35-1942DBAFB1C2}" presName="invisiNode" presStyleLbl="node1" presStyleIdx="3" presStyleCnt="4"/>
      <dgm:spPr/>
    </dgm:pt>
    <dgm:pt modelId="{BC989837-1A63-42CC-8F68-8774B2FDE8B1}" type="pres">
      <dgm:prSet presAssocID="{58203624-7568-4995-9E35-1942DBAFB1C2}" presName="imagNode" presStyleLbl="fgImgPlace1" presStyleIdx="3" presStyleCnt="4"/>
      <dgm:spPr/>
    </dgm:pt>
  </dgm:ptLst>
  <dgm:cxnLst>
    <dgm:cxn modelId="{9F9A9904-2920-4731-9849-5F5C7C27D7BF}" srcId="{6829AF70-B1ED-48E6-B8A8-EBC2D460BCF5}" destId="{0A1C858B-31EF-4542-AC76-A5426D274E72}" srcOrd="0" destOrd="0" parTransId="{EE14F506-5131-4217-A330-43E59ABA6E5F}" sibTransId="{277CE559-1146-4FCA-8408-C1E1FE33911A}"/>
    <dgm:cxn modelId="{827B22CF-B158-4010-A4EC-E373C7344331}" srcId="{6829AF70-B1ED-48E6-B8A8-EBC2D460BCF5}" destId="{58203624-7568-4995-9E35-1942DBAFB1C2}" srcOrd="3" destOrd="0" parTransId="{82A23DE6-4CA5-44BE-809C-5819A6026CA9}" sibTransId="{D4E47B04-07A9-442F-B016-D002BB4C21AC}"/>
    <dgm:cxn modelId="{7CDDCAB5-5B45-4EAD-8BC8-8AF685F263A3}" type="presOf" srcId="{74CD0FE9-584F-4975-B3BD-ACCA195C0CCC}" destId="{53AACD2E-B306-4329-9478-27FDE4F650ED}" srcOrd="0" destOrd="0" presId="urn:microsoft.com/office/officeart/2005/8/layout/pList2#1"/>
    <dgm:cxn modelId="{17BF24BB-19DD-4C04-B590-CA958B7972E1}" srcId="{6829AF70-B1ED-48E6-B8A8-EBC2D460BCF5}" destId="{55BD217B-FD94-4191-AE0D-B82B289A6765}" srcOrd="2" destOrd="0" parTransId="{7F10FF33-82CC-40FE-89B4-7A9488B1D8A4}" sibTransId="{1487FB66-60B4-4268-A5C6-A4BF01AECAC9}"/>
    <dgm:cxn modelId="{41322A72-A127-432B-B511-3D783FC76712}" type="presOf" srcId="{58203624-7568-4995-9E35-1942DBAFB1C2}" destId="{846DBEDF-3FA4-4428-ADF1-6B01CBEBEB08}" srcOrd="0" destOrd="0" presId="urn:microsoft.com/office/officeart/2005/8/layout/pList2#1"/>
    <dgm:cxn modelId="{20C96B40-AC6B-4148-A77C-8832C16207DB}" type="presOf" srcId="{1487FB66-60B4-4268-A5C6-A4BF01AECAC9}" destId="{57EF0463-BA8C-48D6-A296-84570B3D7BC6}" srcOrd="0" destOrd="0" presId="urn:microsoft.com/office/officeart/2005/8/layout/pList2#1"/>
    <dgm:cxn modelId="{7B8B8BEA-D121-4445-A08F-1C0187D808D2}" type="presOf" srcId="{6829AF70-B1ED-48E6-B8A8-EBC2D460BCF5}" destId="{7DFE0794-7274-4633-BAEF-710C058A2807}" srcOrd="0" destOrd="0" presId="urn:microsoft.com/office/officeart/2005/8/layout/pList2#1"/>
    <dgm:cxn modelId="{0E7B2587-0318-4D5F-BC66-42E93653B146}" srcId="{6829AF70-B1ED-48E6-B8A8-EBC2D460BCF5}" destId="{5D3B3311-C3CE-491E-ABB0-A284E8037F66}" srcOrd="1" destOrd="0" parTransId="{2089BD2B-56B4-416F-8C29-1DFD22F2A0AE}" sibTransId="{74CD0FE9-584F-4975-B3BD-ACCA195C0CCC}"/>
    <dgm:cxn modelId="{2DB7798D-42EA-432A-B9BC-98C32AF2EDC4}" type="presOf" srcId="{277CE559-1146-4FCA-8408-C1E1FE33911A}" destId="{4C14E29E-BD79-43A3-8F7D-EB677D1FBD3C}" srcOrd="0" destOrd="0" presId="urn:microsoft.com/office/officeart/2005/8/layout/pList2#1"/>
    <dgm:cxn modelId="{6C1E8580-8A42-402C-99C2-8DC0592FC688}" type="presOf" srcId="{0A1C858B-31EF-4542-AC76-A5426D274E72}" destId="{855D5B72-639F-4346-87A7-E9DC198997CE}" srcOrd="0" destOrd="0" presId="urn:microsoft.com/office/officeart/2005/8/layout/pList2#1"/>
    <dgm:cxn modelId="{47C1A48D-A9A0-4CAC-B9C8-51FD7DD3D645}" type="presOf" srcId="{5D3B3311-C3CE-491E-ABB0-A284E8037F66}" destId="{BA51353B-D1C1-4FC5-92A1-C4BA03624A33}" srcOrd="0" destOrd="0" presId="urn:microsoft.com/office/officeart/2005/8/layout/pList2#1"/>
    <dgm:cxn modelId="{244A8B13-3BB0-45D5-8F4B-EAA632DDD1C3}" type="presOf" srcId="{55BD217B-FD94-4191-AE0D-B82B289A6765}" destId="{B90EAA9F-8F83-4D5D-B08F-99CD8BB4225F}" srcOrd="0" destOrd="0" presId="urn:microsoft.com/office/officeart/2005/8/layout/pList2#1"/>
    <dgm:cxn modelId="{1D586F46-0D94-4011-A34B-D60F1662AFA6}" type="presParOf" srcId="{7DFE0794-7274-4633-BAEF-710C058A2807}" destId="{81353F0C-270C-4F7A-BE49-A4FCBE5D6A3D}" srcOrd="0" destOrd="0" presId="urn:microsoft.com/office/officeart/2005/8/layout/pList2#1"/>
    <dgm:cxn modelId="{59BCC644-D64F-46D6-87CB-FEF0B3C14D13}" type="presParOf" srcId="{7DFE0794-7274-4633-BAEF-710C058A2807}" destId="{EED1D02F-510A-4855-95ED-66DC7668ABDA}" srcOrd="1" destOrd="0" presId="urn:microsoft.com/office/officeart/2005/8/layout/pList2#1"/>
    <dgm:cxn modelId="{D44C8040-FF12-4009-80C9-DB2721B3C5B9}" type="presParOf" srcId="{EED1D02F-510A-4855-95ED-66DC7668ABDA}" destId="{DA5BC6BA-FFC3-43BC-BC4C-02ECF409B754}" srcOrd="0" destOrd="0" presId="urn:microsoft.com/office/officeart/2005/8/layout/pList2#1"/>
    <dgm:cxn modelId="{4F9AAFA9-4B9C-4989-B460-D7A20B011DAE}" type="presParOf" srcId="{DA5BC6BA-FFC3-43BC-BC4C-02ECF409B754}" destId="{855D5B72-639F-4346-87A7-E9DC198997CE}" srcOrd="0" destOrd="0" presId="urn:microsoft.com/office/officeart/2005/8/layout/pList2#1"/>
    <dgm:cxn modelId="{1F2D80BD-1C74-42EA-B5FE-93165DB91B63}" type="presParOf" srcId="{DA5BC6BA-FFC3-43BC-BC4C-02ECF409B754}" destId="{6A3353AB-432B-4C69-ACD7-BB69BF896E8A}" srcOrd="1" destOrd="0" presId="urn:microsoft.com/office/officeart/2005/8/layout/pList2#1"/>
    <dgm:cxn modelId="{C930A5AA-D1B0-45A4-85D5-8DA1B6B0CAF0}" type="presParOf" srcId="{DA5BC6BA-FFC3-43BC-BC4C-02ECF409B754}" destId="{A3B22BB6-2A28-4E92-B770-1BFA70E4327B}" srcOrd="2" destOrd="0" presId="urn:microsoft.com/office/officeart/2005/8/layout/pList2#1"/>
    <dgm:cxn modelId="{E5033414-5365-45E7-AE1E-AB1C1DDE3A5F}" type="presParOf" srcId="{EED1D02F-510A-4855-95ED-66DC7668ABDA}" destId="{4C14E29E-BD79-43A3-8F7D-EB677D1FBD3C}" srcOrd="1" destOrd="0" presId="urn:microsoft.com/office/officeart/2005/8/layout/pList2#1"/>
    <dgm:cxn modelId="{59BA8A09-1761-461F-8B90-F55C3613269F}" type="presParOf" srcId="{EED1D02F-510A-4855-95ED-66DC7668ABDA}" destId="{B936222D-7D59-4119-B871-79DBD1B96F91}" srcOrd="2" destOrd="0" presId="urn:microsoft.com/office/officeart/2005/8/layout/pList2#1"/>
    <dgm:cxn modelId="{1D33C44F-BC77-4B7D-8A68-AE49C5368964}" type="presParOf" srcId="{B936222D-7D59-4119-B871-79DBD1B96F91}" destId="{BA51353B-D1C1-4FC5-92A1-C4BA03624A33}" srcOrd="0" destOrd="0" presId="urn:microsoft.com/office/officeart/2005/8/layout/pList2#1"/>
    <dgm:cxn modelId="{3339124F-19A2-4E18-92D4-3955168B3553}" type="presParOf" srcId="{B936222D-7D59-4119-B871-79DBD1B96F91}" destId="{1CA9A041-DA98-4432-B3CA-5254C34A544A}" srcOrd="1" destOrd="0" presId="urn:microsoft.com/office/officeart/2005/8/layout/pList2#1"/>
    <dgm:cxn modelId="{C5BBF64A-5DF3-4265-AB10-F6618C2EF317}" type="presParOf" srcId="{B936222D-7D59-4119-B871-79DBD1B96F91}" destId="{8AA059DA-80B2-4C18-9248-16C279954D9C}" srcOrd="2" destOrd="0" presId="urn:microsoft.com/office/officeart/2005/8/layout/pList2#1"/>
    <dgm:cxn modelId="{3187539F-3167-44A9-8F37-FBFFF347F195}" type="presParOf" srcId="{EED1D02F-510A-4855-95ED-66DC7668ABDA}" destId="{53AACD2E-B306-4329-9478-27FDE4F650ED}" srcOrd="3" destOrd="0" presId="urn:microsoft.com/office/officeart/2005/8/layout/pList2#1"/>
    <dgm:cxn modelId="{CC803680-EA42-4F32-B9B1-3A117DBE7D85}" type="presParOf" srcId="{EED1D02F-510A-4855-95ED-66DC7668ABDA}" destId="{AD2F58A1-3D94-46B4-A56B-69F511BD70EB}" srcOrd="4" destOrd="0" presId="urn:microsoft.com/office/officeart/2005/8/layout/pList2#1"/>
    <dgm:cxn modelId="{D2E88AF3-C9A0-4C10-8769-B60E1468A3E5}" type="presParOf" srcId="{AD2F58A1-3D94-46B4-A56B-69F511BD70EB}" destId="{B90EAA9F-8F83-4D5D-B08F-99CD8BB4225F}" srcOrd="0" destOrd="0" presId="urn:microsoft.com/office/officeart/2005/8/layout/pList2#1"/>
    <dgm:cxn modelId="{F39875D9-ECC1-40D8-9BB5-4BE791171221}" type="presParOf" srcId="{AD2F58A1-3D94-46B4-A56B-69F511BD70EB}" destId="{137A993C-56F5-4D9C-83AE-41F6863D7CB1}" srcOrd="1" destOrd="0" presId="urn:microsoft.com/office/officeart/2005/8/layout/pList2#1"/>
    <dgm:cxn modelId="{E57C00B3-941E-4AD8-9426-922CF18E29BF}" type="presParOf" srcId="{AD2F58A1-3D94-46B4-A56B-69F511BD70EB}" destId="{A910BF7A-DB3B-49E3-B66D-13E73CF6CB9B}" srcOrd="2" destOrd="0" presId="urn:microsoft.com/office/officeart/2005/8/layout/pList2#1"/>
    <dgm:cxn modelId="{E72293A6-6C7B-4B86-A9FF-95FE319606F5}" type="presParOf" srcId="{EED1D02F-510A-4855-95ED-66DC7668ABDA}" destId="{57EF0463-BA8C-48D6-A296-84570B3D7BC6}" srcOrd="5" destOrd="0" presId="urn:microsoft.com/office/officeart/2005/8/layout/pList2#1"/>
    <dgm:cxn modelId="{4453BDCB-A8FF-462F-8ECA-19533737FCE3}" type="presParOf" srcId="{EED1D02F-510A-4855-95ED-66DC7668ABDA}" destId="{5385B09C-B419-456F-B72D-929650507835}" srcOrd="6" destOrd="0" presId="urn:microsoft.com/office/officeart/2005/8/layout/pList2#1"/>
    <dgm:cxn modelId="{720EB040-B465-4D60-AF3F-17F8917D1201}" type="presParOf" srcId="{5385B09C-B419-456F-B72D-929650507835}" destId="{846DBEDF-3FA4-4428-ADF1-6B01CBEBEB08}" srcOrd="0" destOrd="0" presId="urn:microsoft.com/office/officeart/2005/8/layout/pList2#1"/>
    <dgm:cxn modelId="{C6F525FB-6C52-42C0-AF50-7323A3A25492}" type="presParOf" srcId="{5385B09C-B419-456F-B72D-929650507835}" destId="{0F9B5007-DC75-43E8-AADD-A5D789DA32DB}" srcOrd="1" destOrd="0" presId="urn:microsoft.com/office/officeart/2005/8/layout/pList2#1"/>
    <dgm:cxn modelId="{DD89A2D5-AE0D-43D9-8C3B-A57CC83DB2AA}" type="presParOf" srcId="{5385B09C-B419-456F-B72D-929650507835}" destId="{BC989837-1A63-42CC-8F68-8774B2FDE8B1}" srcOrd="2" destOrd="0" presId="urn:microsoft.com/office/officeart/2005/8/layout/p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353F0C-270C-4F7A-BE49-A4FCBE5D6A3D}">
      <dsp:nvSpPr>
        <dsp:cNvPr id="0" name=""/>
        <dsp:cNvSpPr/>
      </dsp:nvSpPr>
      <dsp:spPr>
        <a:xfrm>
          <a:off x="0" y="10636"/>
          <a:ext cx="7885703" cy="1849910"/>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B22BB6-2A28-4E92-B770-1BFA70E4327B}">
      <dsp:nvSpPr>
        <dsp:cNvPr id="0" name=""/>
        <dsp:cNvSpPr/>
      </dsp:nvSpPr>
      <dsp:spPr>
        <a:xfrm>
          <a:off x="239269" y="246654"/>
          <a:ext cx="1645023" cy="135660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5D5B72-639F-4346-87A7-E9DC198997CE}">
      <dsp:nvSpPr>
        <dsp:cNvPr id="0" name=""/>
        <dsp:cNvSpPr/>
      </dsp:nvSpPr>
      <dsp:spPr>
        <a:xfrm rot="10800000">
          <a:off x="239269" y="1849910"/>
          <a:ext cx="1645023" cy="2261002"/>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tr-TR" sz="1500" b="1" kern="1200" dirty="0">
              <a:solidFill>
                <a:schemeClr val="bg1"/>
              </a:solidFill>
              <a:latin typeface="Comic Sans MS" pitchFamily="66" charset="0"/>
            </a:rPr>
            <a:t>Organizmanın dengesini bozan uyaranlar</a:t>
          </a:r>
        </a:p>
        <a:p>
          <a:pPr lvl="0" algn="ctr" defTabSz="666750">
            <a:lnSpc>
              <a:spcPct val="90000"/>
            </a:lnSpc>
            <a:spcBef>
              <a:spcPct val="0"/>
            </a:spcBef>
            <a:spcAft>
              <a:spcPct val="35000"/>
            </a:spcAft>
          </a:pPr>
          <a:endParaRPr lang="tr-TR" sz="1500" kern="1200" dirty="0">
            <a:solidFill>
              <a:schemeClr val="bg1"/>
            </a:solidFill>
            <a:latin typeface="Comic Sans MS" pitchFamily="66" charset="0"/>
          </a:endParaRPr>
        </a:p>
        <a:p>
          <a:pPr lvl="0" algn="ctr" defTabSz="666750">
            <a:lnSpc>
              <a:spcPct val="90000"/>
            </a:lnSpc>
            <a:spcBef>
              <a:spcPct val="0"/>
            </a:spcBef>
            <a:spcAft>
              <a:spcPct val="35000"/>
            </a:spcAft>
          </a:pPr>
          <a:r>
            <a:rPr lang="tr-TR" sz="1500" b="1" i="1" kern="1200" dirty="0">
              <a:solidFill>
                <a:schemeClr val="bg1"/>
              </a:solidFill>
              <a:latin typeface="Comic Sans MS" pitchFamily="66" charset="0"/>
            </a:rPr>
            <a:t>1879-</a:t>
          </a:r>
          <a:r>
            <a:rPr lang="tr-TR" sz="1500" b="1" i="1" kern="1200" dirty="0" err="1">
              <a:solidFill>
                <a:schemeClr val="bg1"/>
              </a:solidFill>
              <a:latin typeface="Comic Sans MS" pitchFamily="66" charset="0"/>
            </a:rPr>
            <a:t>Claude</a:t>
          </a:r>
          <a:r>
            <a:rPr lang="tr-TR" sz="1500" b="1" i="1" kern="1200" dirty="0">
              <a:solidFill>
                <a:schemeClr val="bg1"/>
              </a:solidFill>
              <a:latin typeface="Comic Sans MS" pitchFamily="66" charset="0"/>
            </a:rPr>
            <a:t> </a:t>
          </a:r>
          <a:r>
            <a:rPr lang="tr-TR" sz="1500" b="1" i="1" kern="1200" dirty="0" err="1">
              <a:solidFill>
                <a:schemeClr val="bg1"/>
              </a:solidFill>
              <a:latin typeface="Comic Sans MS" pitchFamily="66" charset="0"/>
            </a:rPr>
            <a:t>Bernard</a:t>
          </a:r>
          <a:endParaRPr lang="tr-TR" sz="1500" b="1" kern="1200" dirty="0">
            <a:solidFill>
              <a:schemeClr val="bg1"/>
            </a:solidFill>
            <a:latin typeface="Comic Sans MS" pitchFamily="66" charset="0"/>
          </a:endParaRPr>
        </a:p>
      </dsp:txBody>
      <dsp:txXfrm rot="10800000">
        <a:off x="239269" y="1849910"/>
        <a:ext cx="1645023" cy="2261002"/>
      </dsp:txXfrm>
    </dsp:sp>
    <dsp:sp modelId="{8AA059DA-80B2-4C18-9248-16C279954D9C}">
      <dsp:nvSpPr>
        <dsp:cNvPr id="0" name=""/>
        <dsp:cNvSpPr/>
      </dsp:nvSpPr>
      <dsp:spPr>
        <a:xfrm>
          <a:off x="2048795" y="246654"/>
          <a:ext cx="1645023" cy="135660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51353B-D1C1-4FC5-92A1-C4BA03624A33}">
      <dsp:nvSpPr>
        <dsp:cNvPr id="0" name=""/>
        <dsp:cNvSpPr/>
      </dsp:nvSpPr>
      <dsp:spPr>
        <a:xfrm rot="10800000">
          <a:off x="2048795" y="1849910"/>
          <a:ext cx="1645023" cy="2261002"/>
        </a:xfrm>
        <a:prstGeom prst="round2SameRect">
          <a:avLst>
            <a:gd name="adj1" fmla="val 10500"/>
            <a:gd name="adj2" fmla="val 0"/>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tr-TR" sz="1200" b="1" kern="1200" dirty="0">
              <a:solidFill>
                <a:schemeClr val="bg1"/>
              </a:solidFill>
              <a:latin typeface="Comic Sans MS" pitchFamily="66" charset="0"/>
            </a:rPr>
            <a:t>İç çevrede dengenin sürmesinin sağlanması, otonom sinir sisteminin rolü, savaş veya kaç reaksiyonu</a:t>
          </a:r>
        </a:p>
        <a:p>
          <a:pPr lvl="0" algn="ctr" defTabSz="533400">
            <a:lnSpc>
              <a:spcPct val="90000"/>
            </a:lnSpc>
            <a:spcBef>
              <a:spcPct val="0"/>
            </a:spcBef>
            <a:spcAft>
              <a:spcPct val="35000"/>
            </a:spcAft>
          </a:pPr>
          <a:r>
            <a:rPr lang="tr-TR" sz="1200" b="1" i="1" kern="1200" dirty="0" smtClean="0">
              <a:solidFill>
                <a:schemeClr val="bg1"/>
              </a:solidFill>
              <a:latin typeface="Comic Sans MS" pitchFamily="66" charset="0"/>
            </a:rPr>
            <a:t>1920-</a:t>
          </a:r>
          <a:r>
            <a:rPr lang="tr-TR" sz="1200" b="1" i="1" kern="1200" dirty="0" err="1" smtClean="0">
              <a:solidFill>
                <a:schemeClr val="bg1"/>
              </a:solidFill>
              <a:latin typeface="Comic Sans MS" pitchFamily="66" charset="0"/>
            </a:rPr>
            <a:t>Walter</a:t>
          </a:r>
          <a:r>
            <a:rPr lang="tr-TR" sz="1200" b="1" i="1" kern="1200" dirty="0" smtClean="0">
              <a:solidFill>
                <a:schemeClr val="bg1"/>
              </a:solidFill>
              <a:latin typeface="Comic Sans MS" pitchFamily="66" charset="0"/>
            </a:rPr>
            <a:t> </a:t>
          </a:r>
          <a:r>
            <a:rPr lang="tr-TR" sz="1200" b="1" i="1" kern="1200" dirty="0" err="1">
              <a:solidFill>
                <a:schemeClr val="bg1"/>
              </a:solidFill>
              <a:latin typeface="Comic Sans MS" pitchFamily="66" charset="0"/>
            </a:rPr>
            <a:t>Cannon</a:t>
          </a:r>
          <a:endParaRPr lang="tr-TR" sz="1200" b="1" kern="1200" dirty="0">
            <a:solidFill>
              <a:schemeClr val="bg1"/>
            </a:solidFill>
            <a:latin typeface="Comic Sans MS" pitchFamily="66" charset="0"/>
          </a:endParaRPr>
        </a:p>
      </dsp:txBody>
      <dsp:txXfrm rot="10800000">
        <a:off x="2048795" y="1849910"/>
        <a:ext cx="1645023" cy="2261002"/>
      </dsp:txXfrm>
    </dsp:sp>
    <dsp:sp modelId="{A910BF7A-DB3B-49E3-B66D-13E73CF6CB9B}">
      <dsp:nvSpPr>
        <dsp:cNvPr id="0" name=""/>
        <dsp:cNvSpPr/>
      </dsp:nvSpPr>
      <dsp:spPr>
        <a:xfrm>
          <a:off x="3858321" y="246654"/>
          <a:ext cx="1645023" cy="1356601"/>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0EAA9F-8F83-4D5D-B08F-99CD8BB4225F}">
      <dsp:nvSpPr>
        <dsp:cNvPr id="0" name=""/>
        <dsp:cNvSpPr/>
      </dsp:nvSpPr>
      <dsp:spPr>
        <a:xfrm rot="10800000">
          <a:off x="3858321" y="1849910"/>
          <a:ext cx="1645023" cy="2261002"/>
        </a:xfrm>
        <a:prstGeom prst="round2SameRect">
          <a:avLst>
            <a:gd name="adj1" fmla="val 10500"/>
            <a:gd name="adj2" fmla="val 0"/>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tr-TR" sz="1500" b="1" kern="1200" dirty="0">
              <a:solidFill>
                <a:schemeClr val="bg1"/>
              </a:solidFill>
              <a:latin typeface="Comic Sans MS" pitchFamily="66" charset="0"/>
            </a:rPr>
            <a:t>Zorlanma sonucu ortaya çıkan, bedenin </a:t>
          </a:r>
          <a:r>
            <a:rPr lang="tr-TR" sz="1500" b="1" kern="1200" dirty="0" err="1">
              <a:solidFill>
                <a:schemeClr val="bg1"/>
              </a:solidFill>
              <a:latin typeface="Comic Sans MS" pitchFamily="66" charset="0"/>
            </a:rPr>
            <a:t>nonspesifik</a:t>
          </a:r>
          <a:r>
            <a:rPr lang="tr-TR" sz="1500" b="1" kern="1200" dirty="0">
              <a:solidFill>
                <a:schemeClr val="bg1"/>
              </a:solidFill>
              <a:latin typeface="Comic Sans MS" pitchFamily="66" charset="0"/>
            </a:rPr>
            <a:t>  yanıtı </a:t>
          </a:r>
        </a:p>
        <a:p>
          <a:pPr lvl="0" algn="ctr" defTabSz="666750">
            <a:lnSpc>
              <a:spcPct val="90000"/>
            </a:lnSpc>
            <a:spcBef>
              <a:spcPct val="0"/>
            </a:spcBef>
            <a:spcAft>
              <a:spcPct val="35000"/>
            </a:spcAft>
          </a:pPr>
          <a:r>
            <a:rPr lang="tr-TR" sz="1500" b="1" i="1" kern="1200" dirty="0" smtClean="0">
              <a:solidFill>
                <a:schemeClr val="bg1"/>
              </a:solidFill>
              <a:latin typeface="Comic Sans MS" pitchFamily="66" charset="0"/>
            </a:rPr>
            <a:t>1950 </a:t>
          </a:r>
          <a:r>
            <a:rPr lang="tr-TR" sz="1500" b="1" i="1" kern="1200" dirty="0">
              <a:solidFill>
                <a:schemeClr val="bg1"/>
              </a:solidFill>
              <a:latin typeface="Comic Sans MS" pitchFamily="66" charset="0"/>
            </a:rPr>
            <a:t>- </a:t>
          </a:r>
          <a:r>
            <a:rPr lang="tr-TR" sz="1500" b="1" i="1" kern="1200" dirty="0" err="1">
              <a:solidFill>
                <a:schemeClr val="bg1"/>
              </a:solidFill>
              <a:latin typeface="Comic Sans MS" pitchFamily="66" charset="0"/>
            </a:rPr>
            <a:t>Hans</a:t>
          </a:r>
          <a:r>
            <a:rPr lang="tr-TR" sz="1500" b="1" i="1" kern="1200" dirty="0">
              <a:solidFill>
                <a:schemeClr val="bg1"/>
              </a:solidFill>
              <a:latin typeface="Comic Sans MS" pitchFamily="66" charset="0"/>
            </a:rPr>
            <a:t> </a:t>
          </a:r>
          <a:r>
            <a:rPr lang="tr-TR" sz="1500" b="1" i="1" kern="1200" dirty="0" err="1">
              <a:solidFill>
                <a:schemeClr val="bg1"/>
              </a:solidFill>
              <a:latin typeface="Comic Sans MS" pitchFamily="66" charset="0"/>
            </a:rPr>
            <a:t>Selye</a:t>
          </a:r>
          <a:endParaRPr lang="tr-TR" sz="1500" b="1" kern="1200" dirty="0">
            <a:solidFill>
              <a:schemeClr val="bg1"/>
            </a:solidFill>
            <a:latin typeface="Comic Sans MS" pitchFamily="66" charset="0"/>
          </a:endParaRPr>
        </a:p>
      </dsp:txBody>
      <dsp:txXfrm rot="10800000">
        <a:off x="3858321" y="1849910"/>
        <a:ext cx="1645023" cy="2261002"/>
      </dsp:txXfrm>
    </dsp:sp>
    <dsp:sp modelId="{BC989837-1A63-42CC-8F68-8774B2FDE8B1}">
      <dsp:nvSpPr>
        <dsp:cNvPr id="0" name=""/>
        <dsp:cNvSpPr/>
      </dsp:nvSpPr>
      <dsp:spPr>
        <a:xfrm>
          <a:off x="5834628" y="246654"/>
          <a:ext cx="1645023" cy="1356601"/>
        </a:xfrm>
        <a:prstGeom prst="roundRect">
          <a:avLst>
            <a:gd name="adj" fmla="val 10000"/>
          </a:avLst>
        </a:prstGeom>
        <a:solidFill>
          <a:schemeClr val="accent2">
            <a:tint val="50000"/>
            <a:hueOff val="5002875"/>
            <a:satOff val="-4473"/>
            <a:lumOff val="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DBEDF-3FA4-4428-ADF1-6B01CBEBEB08}">
      <dsp:nvSpPr>
        <dsp:cNvPr id="0" name=""/>
        <dsp:cNvSpPr/>
      </dsp:nvSpPr>
      <dsp:spPr>
        <a:xfrm rot="10800000">
          <a:off x="5667848" y="1849910"/>
          <a:ext cx="1978585" cy="2261002"/>
        </a:xfrm>
        <a:prstGeom prst="round2SameRect">
          <a:avLst>
            <a:gd name="adj1" fmla="val 10500"/>
            <a:gd name="adj2" fmla="val 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tr-TR" sz="1500" b="1" kern="1200" dirty="0">
              <a:solidFill>
                <a:schemeClr val="bg1"/>
              </a:solidFill>
              <a:latin typeface="Comic Sans MS" pitchFamily="66" charset="0"/>
            </a:rPr>
            <a:t>Organizmanın gereksinimlerinin, organizmanın kaynaklarını aştığında ortaya çıkan durum</a:t>
          </a:r>
        </a:p>
        <a:p>
          <a:pPr lvl="0" algn="ctr" defTabSz="666750">
            <a:lnSpc>
              <a:spcPct val="90000"/>
            </a:lnSpc>
            <a:spcBef>
              <a:spcPct val="0"/>
            </a:spcBef>
            <a:spcAft>
              <a:spcPct val="35000"/>
            </a:spcAft>
          </a:pPr>
          <a:r>
            <a:rPr lang="tr-TR" sz="1500" b="1" i="1" kern="1200" dirty="0" smtClean="0">
              <a:solidFill>
                <a:schemeClr val="bg1"/>
              </a:solidFill>
              <a:latin typeface="Comic Sans MS" pitchFamily="66" charset="0"/>
            </a:rPr>
            <a:t>1960-1980 </a:t>
          </a:r>
          <a:r>
            <a:rPr lang="tr-TR" sz="1500" b="1" i="1" kern="1200" dirty="0" err="1">
              <a:solidFill>
                <a:schemeClr val="bg1"/>
              </a:solidFill>
              <a:latin typeface="Comic Sans MS" pitchFamily="66" charset="0"/>
            </a:rPr>
            <a:t>Lazaruz</a:t>
          </a:r>
          <a:endParaRPr lang="tr-TR" sz="1500" b="1" kern="1200" dirty="0">
            <a:solidFill>
              <a:schemeClr val="bg1"/>
            </a:solidFill>
            <a:latin typeface="Comic Sans MS" pitchFamily="66" charset="0"/>
          </a:endParaRPr>
        </a:p>
      </dsp:txBody>
      <dsp:txXfrm rot="10800000">
        <a:off x="5667848" y="1849910"/>
        <a:ext cx="1978585" cy="2261002"/>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pPr/>
              <a:t>5/5/2020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pPr/>
              <a:t>‹#›</a:t>
            </a:fld>
            <a:endParaRPr lang="en-US"/>
          </a:p>
        </p:txBody>
      </p:sp>
    </p:spTree>
    <p:extLst>
      <p:ext uri="{BB962C8B-B14F-4D97-AF65-F5344CB8AC3E}">
        <p14:creationId xmlns:p14="http://schemas.microsoft.com/office/powerpoint/2010/main" xmlns=""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1445" y="3163529"/>
            <a:ext cx="8074741" cy="892277"/>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r>
              <a:rPr lang="en-US" dirty="0" smtClean="0"/>
              <a:t>Master </a:t>
            </a:r>
            <a:r>
              <a:rPr lang="en-US" dirty="0"/>
              <a:t>title style</a:t>
            </a:r>
          </a:p>
        </p:txBody>
      </p:sp>
      <p:sp>
        <p:nvSpPr>
          <p:cNvPr id="3" name="Subtitle 2"/>
          <p:cNvSpPr>
            <a:spLocks noGrp="1"/>
          </p:cNvSpPr>
          <p:nvPr>
            <p:ph type="subTitle" idx="1"/>
          </p:nvPr>
        </p:nvSpPr>
        <p:spPr>
          <a:xfrm>
            <a:off x="486697" y="4070547"/>
            <a:ext cx="8104237" cy="766920"/>
          </a:xfrm>
        </p:spPr>
        <p:txBody>
          <a:bodyPr>
            <a:normAutofit/>
          </a:bodyPr>
          <a:lstStyle>
            <a:lvl1pPr marL="0" indent="0" algn="l">
              <a:buNone/>
              <a:defRPr sz="2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r>
              <a:rPr lang="en-US" dirty="0" smtClean="0"/>
              <a:t>Master </a:t>
            </a:r>
            <a:r>
              <a:rPr lang="en-US" dirty="0"/>
              <a:t>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0754" y="205979"/>
            <a:ext cx="7230140" cy="889174"/>
          </a:xfrm>
          <a:solidFill>
            <a:schemeClr val="bg1">
              <a:alpha val="51000"/>
            </a:schemeClr>
          </a:solidFill>
        </p:spPr>
        <p:txBody>
          <a:bodyPr/>
          <a:lstStyle>
            <a:lvl1pPr>
              <a:defRPr b="1">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 xmlns:a16="http://schemas.microsoft.com/office/drawing/2014/main" id="{08B89D22-1D6E-450B-881F-4D2A4C527F72}"/>
              </a:ext>
            </a:extLst>
          </p:cNvP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05979"/>
            <a:ext cx="8229600" cy="85725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457200" y="1200151"/>
            <a:ext cx="4038600" cy="3394472"/>
          </a:xfrm>
        </p:spPr>
        <p:txBody>
          <a:bodyPr/>
          <a:lstStyle/>
          <a:p>
            <a:pPr lvl="0"/>
            <a:endParaRPr lang="tr-TR" noProof="0" smtClean="0"/>
          </a:p>
        </p:txBody>
      </p:sp>
      <p:sp>
        <p:nvSpPr>
          <p:cNvPr id="4" name="3 Metin Yer Tutucusu"/>
          <p:cNvSpPr>
            <a:spLocks noGrp="1"/>
          </p:cNvSpPr>
          <p:nvPr>
            <p:ph type="body" sz="half" idx="2"/>
          </p:nvPr>
        </p:nvSpPr>
        <p:spPr>
          <a:xfrm>
            <a:off x="4648200" y="1200151"/>
            <a:ext cx="4038600" cy="33944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BU-EDU417-LEC NOTES-NEYLAN ÖZDEMİR</a:t>
            </a:r>
          </a:p>
        </p:txBody>
      </p:sp>
      <p:sp>
        <p:nvSpPr>
          <p:cNvPr id="7" name="Rectangle 6"/>
          <p:cNvSpPr>
            <a:spLocks noGrp="1" noChangeArrowheads="1"/>
          </p:cNvSpPr>
          <p:nvPr>
            <p:ph type="sldNum" sz="quarter" idx="12"/>
          </p:nvPr>
        </p:nvSpPr>
        <p:spPr>
          <a:ln/>
        </p:spPr>
        <p:txBody>
          <a:bodyPr/>
          <a:lstStyle>
            <a:lvl1pPr>
              <a:defRPr/>
            </a:lvl1pPr>
          </a:lstStyle>
          <a:p>
            <a:pPr>
              <a:defRPr/>
            </a:pPr>
            <a:fld id="{E21A21F2-1A4D-496A-9124-582ED1A0A4AC}"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114800" cy="1063256"/>
          </a:xfrm>
          <a:solidFill>
            <a:schemeClr val="bg1">
              <a:alpha val="48000"/>
            </a:schemeClr>
          </a:solidFill>
        </p:spPr>
        <p:txBody>
          <a:bodyPr>
            <a:normAutofit/>
          </a:bodyPr>
          <a:lstStyle>
            <a:lvl1pPr algn="l">
              <a:defRPr sz="3600" b="1" baseline="0">
                <a:solidFill>
                  <a:srgbClr val="0000CC"/>
                </a:solidFill>
                <a:effectLst/>
              </a:defRPr>
            </a:lvl1pPr>
          </a:lstStyle>
          <a:p>
            <a:r>
              <a:rPr lang="en-US" dirty="0"/>
              <a:t>Click to edit Master title style</a:t>
            </a:r>
          </a:p>
        </p:txBody>
      </p:sp>
      <p:sp>
        <p:nvSpPr>
          <p:cNvPr id="3" name="Content Placeholder 2"/>
          <p:cNvSpPr>
            <a:spLocks noGrp="1"/>
          </p:cNvSpPr>
          <p:nvPr>
            <p:ph idx="1"/>
          </p:nvPr>
        </p:nvSpPr>
        <p:spPr>
          <a:xfrm>
            <a:off x="448966" y="1201994"/>
            <a:ext cx="8246070" cy="3660328"/>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816" y="443407"/>
            <a:ext cx="6571913" cy="725349"/>
          </a:xfrm>
        </p:spPr>
        <p:txBody>
          <a:bodyPr>
            <a:normAutofit/>
          </a:bodyPr>
          <a:lstStyle>
            <a:lvl1pPr algn="l">
              <a:defRPr sz="3600">
                <a:solidFill>
                  <a:srgbClr val="FF00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70442" y="1177436"/>
            <a:ext cx="6594035" cy="3511061"/>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0569" y="227401"/>
            <a:ext cx="8093365" cy="763525"/>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471166"/>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943563"/>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471166"/>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943563"/>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5/5/2020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pic>
        <p:nvPicPr>
          <p:cNvPr id="8" name="7 Resim" descr="orj.ram logo.jpg"/>
          <p:cNvPicPr>
            <a:picLocks noChangeAspect="1"/>
          </p:cNvPicPr>
          <p:nvPr userDrawn="1"/>
        </p:nvPicPr>
        <p:blipFill>
          <a:blip r:embed="rId16" cstate="print"/>
          <a:stretch>
            <a:fillRect/>
          </a:stretch>
        </p:blipFill>
        <p:spPr>
          <a:xfrm>
            <a:off x="7896230" y="0"/>
            <a:ext cx="1247770" cy="1190847"/>
          </a:xfrm>
          <a:prstGeom prst="ellipse">
            <a:avLst/>
          </a:prstGeom>
          <a:ln>
            <a:noFill/>
          </a:ln>
          <a:effectLst>
            <a:softEdge rad="112500"/>
          </a:effectLst>
        </p:spPr>
      </p:pic>
    </p:spTree>
    <p:extLst>
      <p:ext uri="{BB962C8B-B14F-4D97-AF65-F5344CB8AC3E}">
        <p14:creationId xmlns:p14="http://schemas.microsoft.com/office/powerpoint/2010/main" xmlns=""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w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jpe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137" y="2975228"/>
            <a:ext cx="3751235" cy="1830687"/>
          </a:xfrm>
        </p:spPr>
        <p:txBody>
          <a:bodyPr>
            <a:normAutofit/>
          </a:bodyPr>
          <a:lstStyle/>
          <a:p>
            <a:r>
              <a:rPr lang="tr-TR" b="1" dirty="0" smtClean="0"/>
              <a:t>STRES VE BAŞ ETME BECERİLERİ</a:t>
            </a:r>
            <a:endParaRPr lang="en-US" b="1" dirty="0"/>
          </a:p>
        </p:txBody>
      </p:sp>
    </p:spTree>
    <p:extLst>
      <p:ext uri="{BB962C8B-B14F-4D97-AF65-F5344CB8AC3E}">
        <p14:creationId xmlns:p14="http://schemas.microsoft.com/office/powerpoint/2010/main" xmlns=""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Stresin Sosyal Belirtileri:</a:t>
            </a:r>
            <a:endParaRPr lang="tr-TR" dirty="0"/>
          </a:p>
        </p:txBody>
      </p:sp>
      <p:sp>
        <p:nvSpPr>
          <p:cNvPr id="3" name="2 İçerik Yer Tutucusu"/>
          <p:cNvSpPr>
            <a:spLocks noGrp="1"/>
          </p:cNvSpPr>
          <p:nvPr>
            <p:ph idx="1"/>
          </p:nvPr>
        </p:nvSpPr>
        <p:spPr>
          <a:xfrm>
            <a:off x="204417" y="1329584"/>
            <a:ext cx="5058699" cy="3529495"/>
          </a:xfrm>
        </p:spPr>
        <p:txBody>
          <a:bodyPr>
            <a:normAutofit fontScale="92500"/>
          </a:bodyPr>
          <a:lstStyle/>
          <a:p>
            <a:r>
              <a:rPr lang="tr-TR" dirty="0" smtClean="0"/>
              <a:t>İnsanlara karşı güvensizlik, başkalarını suçlamak, randevulara gitmemek veya çok kısa zaman kala iptal etmek, İnsanlarda hata bulmaya çalışmak ve sözle rencide etmek, haddinden fazla savunmacı tutum, birçok kişiye küskün olmak, konuşmamak</a:t>
            </a:r>
            <a:endParaRPr lang="tr-TR" dirty="0"/>
          </a:p>
        </p:txBody>
      </p:sp>
      <p:pic>
        <p:nvPicPr>
          <p:cNvPr id="24578" name="Picture 2" descr="Free Stressed Cartoon, Download Free Clip Art, Free Clip Art on ..."/>
          <p:cNvPicPr>
            <a:picLocks noChangeAspect="1" noChangeArrowheads="1"/>
          </p:cNvPicPr>
          <p:nvPr/>
        </p:nvPicPr>
        <p:blipFill>
          <a:blip r:embed="rId2" cstate="print"/>
          <a:srcRect/>
          <a:stretch>
            <a:fillRect/>
          </a:stretch>
        </p:blipFill>
        <p:spPr bwMode="auto">
          <a:xfrm>
            <a:off x="5281486" y="1871330"/>
            <a:ext cx="3727465" cy="2635435"/>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Stres…</a:t>
            </a:r>
            <a:endParaRPr lang="tr-TR" dirty="0"/>
          </a:p>
        </p:txBody>
      </p:sp>
      <p:sp>
        <p:nvSpPr>
          <p:cNvPr id="3" name="2 İçerik Yer Tutucusu"/>
          <p:cNvSpPr>
            <a:spLocks noGrp="1"/>
          </p:cNvSpPr>
          <p:nvPr>
            <p:ph idx="1"/>
          </p:nvPr>
        </p:nvSpPr>
        <p:spPr>
          <a:xfrm>
            <a:off x="204417" y="1276422"/>
            <a:ext cx="4208095" cy="3635820"/>
          </a:xfrm>
        </p:spPr>
        <p:txBody>
          <a:bodyPr/>
          <a:lstStyle/>
          <a:p>
            <a:r>
              <a:rPr lang="tr-TR" dirty="0" smtClean="0"/>
              <a:t>Stres kaynağını tanımak, fark etmek…</a:t>
            </a:r>
          </a:p>
          <a:p>
            <a:r>
              <a:rPr lang="tr-TR" dirty="0" smtClean="0"/>
              <a:t>Bu kaynağın nedenini bulmak…</a:t>
            </a:r>
          </a:p>
          <a:p>
            <a:r>
              <a:rPr lang="tr-TR" dirty="0" smtClean="0"/>
              <a:t>Baş etme becerileri</a:t>
            </a:r>
          </a:p>
          <a:p>
            <a:r>
              <a:rPr lang="tr-TR" dirty="0" smtClean="0"/>
              <a:t>Mutlu son </a:t>
            </a:r>
            <a:r>
              <a:rPr lang="tr-TR" dirty="0" smtClean="0">
                <a:sym typeface="Wingdings" pitchFamily="2" charset="2"/>
              </a:rPr>
              <a:t></a:t>
            </a:r>
          </a:p>
          <a:p>
            <a:pPr>
              <a:buNone/>
            </a:pPr>
            <a:endParaRPr lang="tr-TR" dirty="0"/>
          </a:p>
        </p:txBody>
      </p:sp>
      <p:pic>
        <p:nvPicPr>
          <p:cNvPr id="23554" name="Picture 2" descr="Overcome Stress and Achieve Success with a Peaceful Mind - A LOA Story"/>
          <p:cNvPicPr>
            <a:picLocks noChangeAspect="1" noChangeArrowheads="1"/>
          </p:cNvPicPr>
          <p:nvPr/>
        </p:nvPicPr>
        <p:blipFill>
          <a:blip r:embed="rId2" cstate="print"/>
          <a:srcRect/>
          <a:stretch>
            <a:fillRect/>
          </a:stretch>
        </p:blipFill>
        <p:spPr bwMode="auto">
          <a:xfrm>
            <a:off x="4102185" y="1988289"/>
            <a:ext cx="4244373" cy="2971061"/>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Stres yaratan irrasyonel düşünceler</a:t>
            </a:r>
            <a:endParaRPr lang="tr-TR" dirty="0"/>
          </a:p>
        </p:txBody>
      </p:sp>
      <p:sp>
        <p:nvSpPr>
          <p:cNvPr id="3" name="2 İçerik Yer Tutucusu"/>
          <p:cNvSpPr>
            <a:spLocks noGrp="1"/>
          </p:cNvSpPr>
          <p:nvPr>
            <p:ph idx="1"/>
          </p:nvPr>
        </p:nvSpPr>
        <p:spPr>
          <a:xfrm>
            <a:off x="215049" y="1318952"/>
            <a:ext cx="8246070" cy="3660328"/>
          </a:xfrm>
        </p:spPr>
        <p:txBody>
          <a:bodyPr>
            <a:normAutofit fontScale="77500" lnSpcReduction="20000"/>
          </a:bodyPr>
          <a:lstStyle/>
          <a:p>
            <a:pPr fontAlgn="base">
              <a:buNone/>
            </a:pPr>
            <a:r>
              <a:rPr lang="tr-TR" b="1" dirty="0" smtClean="0"/>
              <a:t>1. Filtrelemek</a:t>
            </a:r>
            <a:endParaRPr lang="tr-TR" dirty="0" smtClean="0"/>
          </a:p>
          <a:p>
            <a:pPr fontAlgn="base"/>
            <a:r>
              <a:rPr lang="tr-TR" dirty="0" smtClean="0"/>
              <a:t>Bir olayın olumlu yanlarını filtreleyerek sadece olumsuz yanlarını almak. "Sunum sonrasında beni alkışlamayanlar vardı, demek ki çok kötü bir sunum yaptım."</a:t>
            </a:r>
          </a:p>
          <a:p>
            <a:pPr fontAlgn="base">
              <a:buNone/>
            </a:pPr>
            <a:r>
              <a:rPr lang="tr-TR" b="1" dirty="0" smtClean="0"/>
              <a:t>2. Siyah-Beyaz Düşünmek</a:t>
            </a:r>
            <a:endParaRPr lang="tr-TR" dirty="0" smtClean="0"/>
          </a:p>
          <a:p>
            <a:pPr fontAlgn="base"/>
            <a:r>
              <a:rPr lang="tr-TR" dirty="0" smtClean="0"/>
              <a:t>En iyisinin yapılmadığı her durumun bir felaket olduğuna inanmak. "Bu işi kusursuz yapamazsam her şeyin sonu olur."</a:t>
            </a:r>
          </a:p>
          <a:p>
            <a:pPr fontAlgn="base">
              <a:buNone/>
            </a:pPr>
            <a:r>
              <a:rPr lang="tr-TR" b="1" dirty="0" smtClean="0"/>
              <a:t>3. Aşırı Genellemek</a:t>
            </a:r>
            <a:endParaRPr lang="tr-TR" dirty="0" smtClean="0"/>
          </a:p>
          <a:p>
            <a:pPr fontAlgn="base"/>
            <a:r>
              <a:rPr lang="tr-TR" dirty="0" smtClean="0"/>
              <a:t>“Ben harika ve mükemmel bir insanım”, “hayatım tamamıyla mükemmel olmalı”, “ben yetersiz bir insanım” şeklinde bireyin kendisine ilişkin olumlu ve olumsuz durumları genellemesi.</a:t>
            </a:r>
          </a:p>
          <a:p>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Stres yaratan irrasyonel düşünceler</a:t>
            </a:r>
            <a:endParaRPr lang="tr-TR" dirty="0"/>
          </a:p>
        </p:txBody>
      </p:sp>
      <p:sp>
        <p:nvSpPr>
          <p:cNvPr id="3" name="2 İçerik Yer Tutucusu"/>
          <p:cNvSpPr>
            <a:spLocks noGrp="1"/>
          </p:cNvSpPr>
          <p:nvPr>
            <p:ph idx="1"/>
          </p:nvPr>
        </p:nvSpPr>
        <p:spPr>
          <a:xfrm>
            <a:off x="0" y="1483172"/>
            <a:ext cx="8246070" cy="3660328"/>
          </a:xfrm>
        </p:spPr>
        <p:txBody>
          <a:bodyPr>
            <a:normAutofit fontScale="70000" lnSpcReduction="20000"/>
          </a:bodyPr>
          <a:lstStyle/>
          <a:p>
            <a:pPr fontAlgn="base">
              <a:buNone/>
            </a:pPr>
            <a:r>
              <a:rPr lang="tr-TR" b="1" dirty="0" smtClean="0"/>
              <a:t>4. Doğrudan Sonuca Zıplamak</a:t>
            </a:r>
            <a:endParaRPr lang="tr-TR" dirty="0" smtClean="0"/>
          </a:p>
          <a:p>
            <a:pPr fontAlgn="base"/>
            <a:r>
              <a:rPr lang="tr-TR" dirty="0" smtClean="0"/>
              <a:t>Karşı taraftan bir cümle duymadan neyi niçin yaptığından emin olmak ve karşı taraftaki kişiye o şekilde davranmak. "Yolda beni görmesine rağmen selam vermedi, ben de bu saatten sonra onu tanımam."</a:t>
            </a:r>
          </a:p>
          <a:p>
            <a:pPr fontAlgn="base">
              <a:buNone/>
            </a:pPr>
            <a:r>
              <a:rPr lang="tr-TR" b="1" dirty="0" smtClean="0"/>
              <a:t>5. Felaketleştirmek</a:t>
            </a:r>
            <a:endParaRPr lang="tr-TR" dirty="0" smtClean="0"/>
          </a:p>
          <a:p>
            <a:pPr fontAlgn="base"/>
            <a:r>
              <a:rPr lang="tr-TR" dirty="0" smtClean="0"/>
              <a:t>Bir durumun olumsuz sonuçlarını aşırı derecede abartıp, “korkunç” olarak değerlendirmek. "O kadar özenmeme rağmen yine işe geciktim. Bu günüm felaket geçecek." </a:t>
            </a:r>
          </a:p>
          <a:p>
            <a:pPr fontAlgn="base">
              <a:buNone/>
            </a:pPr>
            <a:r>
              <a:rPr lang="tr-TR" b="1" dirty="0" smtClean="0"/>
              <a:t>6. Kişiselleştirmek</a:t>
            </a:r>
            <a:endParaRPr lang="tr-TR" dirty="0" smtClean="0"/>
          </a:p>
          <a:p>
            <a:pPr fontAlgn="base"/>
            <a:r>
              <a:rPr lang="tr-TR" dirty="0" smtClean="0"/>
              <a:t>İnsanların çevrelerindeki birçok olayı kişisel olarak algılaması. "Herkes bana bakıyor, kesin bana gülüyorlar." "Yemeğe geciktiğimiz için ev sahibi yemeği iki kez </a:t>
            </a:r>
            <a:r>
              <a:rPr lang="tr-TR" dirty="0" err="1" smtClean="0"/>
              <a:t>ısttı</a:t>
            </a:r>
            <a:r>
              <a:rPr lang="tr-TR" dirty="0" smtClean="0"/>
              <a:t> ve yemek yandı."</a:t>
            </a:r>
          </a:p>
          <a:p>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Stres yaratan irrasyonel düşünceler</a:t>
            </a:r>
            <a:endParaRPr lang="tr-TR" dirty="0"/>
          </a:p>
        </p:txBody>
      </p:sp>
      <p:sp>
        <p:nvSpPr>
          <p:cNvPr id="3" name="2 İçerik Yer Tutucusu"/>
          <p:cNvSpPr>
            <a:spLocks noGrp="1"/>
          </p:cNvSpPr>
          <p:nvPr>
            <p:ph idx="1"/>
          </p:nvPr>
        </p:nvSpPr>
        <p:spPr>
          <a:xfrm>
            <a:off x="0" y="1350850"/>
            <a:ext cx="8246070" cy="3660328"/>
          </a:xfrm>
        </p:spPr>
        <p:txBody>
          <a:bodyPr>
            <a:normAutofit fontScale="92500" lnSpcReduction="20000"/>
          </a:bodyPr>
          <a:lstStyle/>
          <a:p>
            <a:pPr fontAlgn="base">
              <a:buNone/>
            </a:pPr>
            <a:r>
              <a:rPr lang="tr-TR" b="1" dirty="0" smtClean="0"/>
              <a:t>7. Her Şeyin Kontrolünde Olması Gerektiğine İnanmak</a:t>
            </a:r>
            <a:endParaRPr lang="tr-TR" dirty="0" smtClean="0"/>
          </a:p>
          <a:p>
            <a:pPr fontAlgn="base"/>
            <a:r>
              <a:rPr lang="tr-TR" dirty="0" smtClean="0"/>
              <a:t>Kişinin olayların kendinden bağımsız gelişebildiğini kabul etmeyip her şeyi kontrol etmeye çalışması. "Herkesin aynı anda acıkması ve yemeğe beraber başlaması gerekir."</a:t>
            </a:r>
          </a:p>
          <a:p>
            <a:pPr fontAlgn="base">
              <a:buNone/>
            </a:pPr>
            <a:r>
              <a:rPr lang="tr-TR" b="1" dirty="0" smtClean="0"/>
              <a:t>8. Adaleti Sağlamalıyım Yanılgısı</a:t>
            </a:r>
            <a:endParaRPr lang="tr-TR" dirty="0" smtClean="0"/>
          </a:p>
          <a:p>
            <a:pPr fontAlgn="base"/>
            <a:r>
              <a:rPr lang="tr-TR" dirty="0" smtClean="0"/>
              <a:t>Kişinin günlük olayları adil olup olmadığı şeklinde değerlendirmesi ve adaletin olmadığı durumlarda suçluluk ve öfke hissetmesi. "Herkesin </a:t>
            </a:r>
            <a:r>
              <a:rPr lang="tr-TR" dirty="0" err="1" smtClean="0"/>
              <a:t>doğumgününe</a:t>
            </a:r>
            <a:r>
              <a:rPr lang="tr-TR" dirty="0" smtClean="0"/>
              <a:t> A pastanesinden pasta alındı. Şimdi de A pastanesinden pasta alınacak."</a:t>
            </a:r>
          </a:p>
          <a:p>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Stres yaratan irrasyonel düşünceler</a:t>
            </a:r>
            <a:endParaRPr lang="tr-TR" dirty="0"/>
          </a:p>
        </p:txBody>
      </p:sp>
      <p:sp>
        <p:nvSpPr>
          <p:cNvPr id="3" name="2 İçerik Yer Tutucusu"/>
          <p:cNvSpPr>
            <a:spLocks noGrp="1"/>
          </p:cNvSpPr>
          <p:nvPr>
            <p:ph idx="1"/>
          </p:nvPr>
        </p:nvSpPr>
        <p:spPr>
          <a:xfrm>
            <a:off x="0" y="1483172"/>
            <a:ext cx="8246070" cy="3660328"/>
          </a:xfrm>
        </p:spPr>
        <p:txBody>
          <a:bodyPr>
            <a:normAutofit fontScale="85000" lnSpcReduction="20000"/>
          </a:bodyPr>
          <a:lstStyle/>
          <a:p>
            <a:pPr fontAlgn="base">
              <a:buNone/>
            </a:pPr>
            <a:r>
              <a:rPr lang="tr-TR" b="1" dirty="0" smtClean="0"/>
              <a:t>9. Suçlamak</a:t>
            </a:r>
            <a:endParaRPr lang="tr-TR" dirty="0" smtClean="0"/>
          </a:p>
          <a:p>
            <a:pPr fontAlgn="base"/>
            <a:r>
              <a:rPr lang="tr-TR" dirty="0" smtClean="0"/>
              <a:t>Olan biten her şeyin sorumlusunun </a:t>
            </a:r>
            <a:r>
              <a:rPr lang="tr-TR" dirty="0" err="1" smtClean="0"/>
              <a:t>başkalarınn</a:t>
            </a:r>
            <a:r>
              <a:rPr lang="tr-TR" dirty="0" smtClean="0"/>
              <a:t> olduğunu, kendisinin hiçbir payının olmadığına inanmak. "Eşim evde sürekli tatlılar yaparken ben nasıl kilo verebilirim ki?"</a:t>
            </a:r>
          </a:p>
          <a:p>
            <a:pPr fontAlgn="base">
              <a:buNone/>
            </a:pPr>
            <a:r>
              <a:rPr lang="tr-TR" b="1" dirty="0" smtClean="0"/>
              <a:t>10. "-</a:t>
            </a:r>
            <a:r>
              <a:rPr lang="tr-TR" b="1" dirty="0" err="1" smtClean="0"/>
              <a:t>meli</a:t>
            </a:r>
            <a:r>
              <a:rPr lang="tr-TR" b="1" dirty="0" smtClean="0"/>
              <a:t>, -malı" Düşünme Tarzı</a:t>
            </a:r>
            <a:endParaRPr lang="tr-TR" dirty="0" smtClean="0"/>
          </a:p>
          <a:p>
            <a:pPr fontAlgn="base"/>
            <a:r>
              <a:rPr lang="tr-TR" dirty="0" smtClean="0"/>
              <a:t>Kişinin olayları hep beklediği biçimde olması gerektiğini düşünmesi. Bu ifadeler kişinin kendisine ya da karşısındakine yönelik olabilir. Her iki durumda da suçluluk ve öfke barındırır. "Çok tembelim, daha çok hareket etmeliyim." "O son çikolatayı yememeliydim." "Arkadaşım oraya giderken beni de çağırmalıydı".</a:t>
            </a:r>
          </a:p>
          <a:p>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Stres yaratan irrasyonel düşünceler</a:t>
            </a:r>
            <a:endParaRPr lang="tr-TR" dirty="0"/>
          </a:p>
        </p:txBody>
      </p:sp>
      <p:sp>
        <p:nvSpPr>
          <p:cNvPr id="3" name="2 İçerik Yer Tutucusu"/>
          <p:cNvSpPr>
            <a:spLocks noGrp="1"/>
          </p:cNvSpPr>
          <p:nvPr>
            <p:ph idx="1"/>
          </p:nvPr>
        </p:nvSpPr>
        <p:spPr>
          <a:xfrm>
            <a:off x="0" y="1483172"/>
            <a:ext cx="8246070" cy="3660328"/>
          </a:xfrm>
        </p:spPr>
        <p:txBody>
          <a:bodyPr>
            <a:normAutofit fontScale="92500" lnSpcReduction="10000"/>
          </a:bodyPr>
          <a:lstStyle/>
          <a:p>
            <a:pPr fontAlgn="base">
              <a:buNone/>
            </a:pPr>
            <a:r>
              <a:rPr lang="tr-TR" b="1" dirty="0" smtClean="0"/>
              <a:t>11. Duygusal Anlamlandırmak</a:t>
            </a:r>
            <a:endParaRPr lang="tr-TR" dirty="0" smtClean="0"/>
          </a:p>
          <a:p>
            <a:pPr fontAlgn="base"/>
            <a:r>
              <a:rPr lang="tr-TR" dirty="0" smtClean="0"/>
              <a:t>Kişi nasıl hissediyorsa tüm gerçekliğinin o olduğuna inanması. "Kendimi aptal gibi hissediyorum, demek ki ben hep aptalım."</a:t>
            </a:r>
          </a:p>
          <a:p>
            <a:pPr fontAlgn="base">
              <a:buNone/>
            </a:pPr>
            <a:r>
              <a:rPr lang="tr-TR" b="1" dirty="0" smtClean="0"/>
              <a:t>12. Değiştirebileceğine İnanma Yanılgısı</a:t>
            </a:r>
            <a:endParaRPr lang="tr-TR" dirty="0" smtClean="0"/>
          </a:p>
          <a:p>
            <a:pPr fontAlgn="base"/>
            <a:r>
              <a:rPr lang="tr-TR" dirty="0" smtClean="0"/>
              <a:t>Kişinin karşısındakini yeteri kadar çalışırsa değiştirebileceğine inanması ve tüm umutlarını karşı tarafın değişmesine bağlaması "O değiştiğinde her şey daha güzel olacak."</a:t>
            </a:r>
          </a:p>
          <a:p>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Stres yaratan irrasyonel düşünceler</a:t>
            </a:r>
            <a:endParaRPr lang="tr-TR" dirty="0"/>
          </a:p>
        </p:txBody>
      </p:sp>
      <p:sp>
        <p:nvSpPr>
          <p:cNvPr id="3" name="2 İçerik Yer Tutucusu"/>
          <p:cNvSpPr>
            <a:spLocks noGrp="1"/>
          </p:cNvSpPr>
          <p:nvPr>
            <p:ph idx="1"/>
          </p:nvPr>
        </p:nvSpPr>
        <p:spPr>
          <a:xfrm>
            <a:off x="0" y="1483172"/>
            <a:ext cx="8246070" cy="3660328"/>
          </a:xfrm>
        </p:spPr>
        <p:txBody>
          <a:bodyPr>
            <a:normAutofit fontScale="70000" lnSpcReduction="20000"/>
          </a:bodyPr>
          <a:lstStyle/>
          <a:p>
            <a:pPr fontAlgn="base">
              <a:buNone/>
            </a:pPr>
            <a:r>
              <a:rPr lang="tr-TR" b="1" dirty="0" smtClean="0"/>
              <a:t>13. Etiketlemek </a:t>
            </a:r>
            <a:endParaRPr lang="tr-TR" dirty="0" smtClean="0"/>
          </a:p>
          <a:p>
            <a:pPr fontAlgn="base"/>
            <a:r>
              <a:rPr lang="tr-TR" dirty="0" smtClean="0"/>
              <a:t>Kişinin kendisini sadece mevcut durumla yargılaması ve etiketlemesi. “Ben başarısız bir insanım.” "Ben her zaman işleri batırırım."</a:t>
            </a:r>
          </a:p>
          <a:p>
            <a:pPr fontAlgn="base">
              <a:buNone/>
            </a:pPr>
            <a:r>
              <a:rPr lang="tr-TR" b="1" dirty="0" smtClean="0"/>
              <a:t>14. Her Zaman Haklı Olduğuna İnanmak</a:t>
            </a:r>
            <a:endParaRPr lang="tr-TR" dirty="0" smtClean="0"/>
          </a:p>
          <a:p>
            <a:pPr fontAlgn="base"/>
            <a:r>
              <a:rPr lang="tr-TR" dirty="0" smtClean="0"/>
              <a:t>Kişinin her zaman kendi bildiğinin ve dediğinin doğru olduğuna inanması. Haklı olduğuna inandığı durumlarda karşı taraftaki sevdiği kişi dahi olsa onu kıracak ve üzecek olmayı umursamaması. "Tabi ki benim dediğim doğru, aksi mümkün değil." </a:t>
            </a:r>
          </a:p>
          <a:p>
            <a:pPr fontAlgn="base">
              <a:buNone/>
            </a:pPr>
            <a:r>
              <a:rPr lang="tr-TR" b="1" dirty="0" smtClean="0"/>
              <a:t>15. "Bu Benim Sınavım" Yanılgısı </a:t>
            </a:r>
            <a:endParaRPr lang="tr-TR" dirty="0" smtClean="0"/>
          </a:p>
          <a:p>
            <a:pPr fontAlgn="base"/>
            <a:r>
              <a:rPr lang="tr-TR" dirty="0" smtClean="0"/>
              <a:t>Kişinin kendisini geri plana atarak sürekli karşısındaki insan için çaba göstermesi ve bu şekilde en iyi ödülü hak ettiğine inanması. "Bunca zorluktan sonra kesin cennete giderim."</a:t>
            </a:r>
          </a:p>
          <a:p>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 Sonra?</a:t>
            </a:r>
            <a:endParaRPr lang="tr-TR" dirty="0"/>
          </a:p>
        </p:txBody>
      </p:sp>
      <p:sp>
        <p:nvSpPr>
          <p:cNvPr id="3" name="2 İçerik Yer Tutucusu"/>
          <p:cNvSpPr>
            <a:spLocks noGrp="1"/>
          </p:cNvSpPr>
          <p:nvPr>
            <p:ph idx="1"/>
          </p:nvPr>
        </p:nvSpPr>
        <p:spPr>
          <a:xfrm>
            <a:off x="0" y="1371600"/>
            <a:ext cx="4561367" cy="3636335"/>
          </a:xfrm>
        </p:spPr>
        <p:txBody>
          <a:bodyPr>
            <a:normAutofit fontScale="70000" lnSpcReduction="20000"/>
          </a:bodyPr>
          <a:lstStyle/>
          <a:p>
            <a:r>
              <a:rPr lang="tr-TR" dirty="0" smtClean="0"/>
              <a:t>İrrasyonel düşünceler, kişinin hayat felsefesini veya dünyaya bakış açısını temsil ediyorsa ruh sağlığı üzerinde çeşitli olumsuz yansımaları olabilmektedir. </a:t>
            </a:r>
          </a:p>
          <a:p>
            <a:r>
              <a:rPr lang="tr-TR" dirty="0" err="1" smtClean="0"/>
              <a:t>Anksiyete</a:t>
            </a:r>
            <a:r>
              <a:rPr lang="tr-TR" dirty="0" smtClean="0"/>
              <a:t>, depresyon, sosyal işlevsizlik, izolasyon, fobiler, öfke, suçluluk, kıskançlık, iletişim hataları nedeniyle ilişki problemleri, eleştiriyle baş etme konusunda sıkıntılar, olaylar üzerindeki kontrolün azaldığını düşünme ve düşük kendilik algısı vb.</a:t>
            </a:r>
            <a:endParaRPr lang="tr-TR" dirty="0"/>
          </a:p>
        </p:txBody>
      </p:sp>
      <p:pic>
        <p:nvPicPr>
          <p:cNvPr id="9218" name="Picture 2" descr="Stress Balloons"/>
          <p:cNvPicPr>
            <a:picLocks noChangeAspect="1" noChangeArrowheads="1"/>
          </p:cNvPicPr>
          <p:nvPr/>
        </p:nvPicPr>
        <p:blipFill>
          <a:blip r:embed="rId2" cstate="print"/>
          <a:srcRect/>
          <a:stretch>
            <a:fillRect/>
          </a:stretch>
        </p:blipFill>
        <p:spPr bwMode="auto">
          <a:xfrm>
            <a:off x="4784652" y="1350336"/>
            <a:ext cx="3678865" cy="3466214"/>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500" dirty="0" smtClean="0">
                <a:latin typeface="Comic Sans MS" pitchFamily="66" charset="0"/>
              </a:rPr>
              <a:t>BAŞA ÇIKMA BECERİLERİ-BASIC-PH</a:t>
            </a:r>
            <a:endParaRPr lang="tr-TR" sz="2500" dirty="0"/>
          </a:p>
        </p:txBody>
      </p:sp>
      <p:sp>
        <p:nvSpPr>
          <p:cNvPr id="3" name="2 İçerik Yer Tutucusu"/>
          <p:cNvSpPr>
            <a:spLocks noGrp="1"/>
          </p:cNvSpPr>
          <p:nvPr>
            <p:ph idx="1"/>
          </p:nvPr>
        </p:nvSpPr>
        <p:spPr/>
        <p:txBody>
          <a:bodyPr>
            <a:normAutofit/>
          </a:bodyPr>
          <a:lstStyle/>
          <a:p>
            <a:r>
              <a:rPr lang="tr-TR" dirty="0" smtClean="0"/>
              <a:t>Stres yaratan bir </a:t>
            </a:r>
            <a:r>
              <a:rPr lang="tr-TR" dirty="0" smtClean="0"/>
              <a:t>kriz anında birey bu yeni ve tehlikeli </a:t>
            </a:r>
            <a:r>
              <a:rPr lang="tr-TR" dirty="0" smtClean="0"/>
              <a:t>durumdan kendini </a:t>
            </a:r>
            <a:r>
              <a:rPr lang="tr-TR" dirty="0" smtClean="0"/>
              <a:t>en iyi şekilde koruyabilmek için </a:t>
            </a:r>
            <a:r>
              <a:rPr lang="tr-TR" dirty="0" smtClean="0"/>
              <a:t>çeşitli mekanizmalar </a:t>
            </a:r>
            <a:r>
              <a:rPr lang="tr-TR" dirty="0" smtClean="0"/>
              <a:t>kullanır.</a:t>
            </a:r>
          </a:p>
          <a:p>
            <a:r>
              <a:rPr lang="tr-TR" dirty="0" smtClean="0"/>
              <a:t>Prof. </a:t>
            </a:r>
            <a:r>
              <a:rPr lang="tr-TR" dirty="0" err="1" smtClean="0"/>
              <a:t>Mooli</a:t>
            </a:r>
            <a:r>
              <a:rPr lang="tr-TR" dirty="0" smtClean="0"/>
              <a:t> </a:t>
            </a:r>
            <a:r>
              <a:rPr lang="tr-TR" dirty="0" err="1" smtClean="0"/>
              <a:t>Lahad</a:t>
            </a:r>
            <a:r>
              <a:rPr lang="tr-TR" dirty="0" smtClean="0"/>
              <a:t> (1997), değişik </a:t>
            </a:r>
            <a:r>
              <a:rPr lang="tr-TR" dirty="0" err="1" smtClean="0"/>
              <a:t>başetme</a:t>
            </a:r>
            <a:r>
              <a:rPr lang="tr-TR" dirty="0" smtClean="0"/>
              <a:t> </a:t>
            </a:r>
            <a:r>
              <a:rPr lang="tr-TR" dirty="0" smtClean="0"/>
              <a:t>yollarını belirleyip</a:t>
            </a:r>
            <a:r>
              <a:rPr lang="tr-TR" dirty="0" smtClean="0"/>
              <a:t>, destekleyerek travma sonrası </a:t>
            </a:r>
            <a:r>
              <a:rPr lang="tr-TR" dirty="0" smtClean="0"/>
              <a:t>stresin artmasını </a:t>
            </a:r>
            <a:r>
              <a:rPr lang="tr-TR" dirty="0" smtClean="0"/>
              <a:t>engelleyecek bir müdahale </a:t>
            </a:r>
            <a:r>
              <a:rPr lang="tr-TR" dirty="0" smtClean="0"/>
              <a:t>yaklaşımı geliştirmiştir ve bu yaklaşıma BASIC PH adını vermiştir.</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4093535" cy="1063256"/>
          </a:xfrm>
        </p:spPr>
        <p:txBody>
          <a:bodyPr>
            <a:normAutofit fontScale="90000"/>
          </a:bodyPr>
          <a:lstStyle/>
          <a:p>
            <a:r>
              <a:rPr lang="tr-TR" dirty="0" smtClean="0"/>
              <a:t>Stres kelimesinin tarihi…</a:t>
            </a:r>
            <a:endParaRPr lang="tr-TR" dirty="0"/>
          </a:p>
        </p:txBody>
      </p:sp>
      <p:sp>
        <p:nvSpPr>
          <p:cNvPr id="3" name="2 İçerik Yer Tutucusu"/>
          <p:cNvSpPr>
            <a:spLocks noGrp="1"/>
          </p:cNvSpPr>
          <p:nvPr>
            <p:ph idx="1"/>
          </p:nvPr>
        </p:nvSpPr>
        <p:spPr>
          <a:xfrm>
            <a:off x="151254" y="1116932"/>
            <a:ext cx="8588709" cy="4026568"/>
          </a:xfrm>
        </p:spPr>
        <p:txBody>
          <a:bodyPr>
            <a:normAutofit lnSpcReduction="10000"/>
          </a:bodyPr>
          <a:lstStyle/>
          <a:p>
            <a:r>
              <a:rPr lang="tr-TR" dirty="0" smtClean="0"/>
              <a:t>Latince: “</a:t>
            </a:r>
            <a:r>
              <a:rPr lang="tr-TR" dirty="0" err="1" smtClean="0"/>
              <a:t>estrictia</a:t>
            </a:r>
            <a:r>
              <a:rPr lang="tr-TR" dirty="0" smtClean="0"/>
              <a:t>”  </a:t>
            </a:r>
          </a:p>
          <a:p>
            <a:r>
              <a:rPr lang="tr-TR" dirty="0" smtClean="0"/>
              <a:t>“Zorlanma, gerilme, baskı” </a:t>
            </a:r>
          </a:p>
          <a:p>
            <a:r>
              <a:rPr lang="tr-TR" dirty="0" smtClean="0"/>
              <a:t>Kelime 17. </a:t>
            </a:r>
            <a:r>
              <a:rPr lang="tr-TR" dirty="0" err="1" smtClean="0"/>
              <a:t>yyda</a:t>
            </a:r>
            <a:r>
              <a:rPr lang="tr-TR" dirty="0" smtClean="0"/>
              <a:t> “felaket, musibet, bela, dert, keder, elem gibi anlamlarda kullanılmış.</a:t>
            </a:r>
          </a:p>
          <a:p>
            <a:r>
              <a:rPr lang="tr-TR" dirty="0" smtClean="0"/>
              <a:t>18. ve 19. </a:t>
            </a:r>
            <a:r>
              <a:rPr lang="tr-TR" dirty="0" err="1" smtClean="0"/>
              <a:t>yyda</a:t>
            </a:r>
            <a:r>
              <a:rPr lang="tr-TR" dirty="0" smtClean="0"/>
              <a:t>, kavrama yüklenen anlam değişmiş ve “güç, baskı, zor” gibi anlamlarda nesne ve insanlara yönelik kullanılmış.</a:t>
            </a:r>
          </a:p>
          <a:p>
            <a:r>
              <a:rPr lang="tr-TR" dirty="0" smtClean="0"/>
              <a:t>19. ve 20. </a:t>
            </a:r>
            <a:r>
              <a:rPr lang="tr-TR" dirty="0" err="1" smtClean="0"/>
              <a:t>yyda</a:t>
            </a:r>
            <a:r>
              <a:rPr lang="tr-TR" dirty="0" smtClean="0"/>
              <a:t>, sezgi yolu ile bedensel ve psikolojik hastalıkların sebebi olarak düşünülmüş.</a:t>
            </a:r>
            <a:endParaRPr lang="tr-TR" dirty="0"/>
          </a:p>
        </p:txBody>
      </p:sp>
      <p:pic>
        <p:nvPicPr>
          <p:cNvPr id="4" name="3 Resim" descr="orj.ram logo.jpg"/>
          <p:cNvPicPr>
            <a:picLocks noChangeAspect="1"/>
          </p:cNvPicPr>
          <p:nvPr/>
        </p:nvPicPr>
        <p:blipFill>
          <a:blip r:embed="rId2" cstate="print"/>
          <a:stretch>
            <a:fillRect/>
          </a:stretch>
        </p:blipFill>
        <p:spPr>
          <a:xfrm>
            <a:off x="7985051" y="-1"/>
            <a:ext cx="1158949" cy="1106077"/>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59488" y="142183"/>
            <a:ext cx="4338084" cy="889175"/>
          </a:xfrm>
          <a:solidFill>
            <a:schemeClr val="bg1">
              <a:alpha val="47000"/>
            </a:schemeClr>
          </a:solidFill>
        </p:spPr>
        <p:txBody>
          <a:bodyPr>
            <a:noAutofit/>
          </a:bodyPr>
          <a:lstStyle/>
          <a:p>
            <a:pPr eaLnBrk="1" hangingPunct="1"/>
            <a:r>
              <a:rPr lang="tr-TR" sz="2500" b="1" dirty="0" smtClean="0">
                <a:solidFill>
                  <a:srgbClr val="0000CC"/>
                </a:solidFill>
                <a:latin typeface="Comic Sans MS" pitchFamily="66" charset="0"/>
              </a:rPr>
              <a:t>BAŞA ÇIKMA </a:t>
            </a:r>
            <a:r>
              <a:rPr lang="tr-TR" sz="2500" b="1" dirty="0" smtClean="0">
                <a:solidFill>
                  <a:srgbClr val="0000CC"/>
                </a:solidFill>
                <a:latin typeface="Comic Sans MS" pitchFamily="66" charset="0"/>
              </a:rPr>
              <a:t>BECERİLERİ-BASIC-PH</a:t>
            </a:r>
            <a:endParaRPr lang="en-US" sz="2500" b="1" dirty="0" smtClean="0">
              <a:solidFill>
                <a:srgbClr val="0000CC"/>
              </a:solidFill>
              <a:latin typeface="Comic Sans MS" pitchFamily="66" charset="0"/>
            </a:endParaRPr>
          </a:p>
        </p:txBody>
      </p:sp>
      <p:sp>
        <p:nvSpPr>
          <p:cNvPr id="11267" name="Rectangle 3"/>
          <p:cNvSpPr>
            <a:spLocks noGrp="1" noChangeArrowheads="1"/>
          </p:cNvSpPr>
          <p:nvPr>
            <p:ph type="body" sz="half" idx="2"/>
          </p:nvPr>
        </p:nvSpPr>
        <p:spPr>
          <a:xfrm>
            <a:off x="4168776" y="1200151"/>
            <a:ext cx="4518025" cy="3394472"/>
          </a:xfrm>
        </p:spPr>
        <p:txBody>
          <a:bodyPr>
            <a:normAutofit fontScale="92500"/>
          </a:bodyPr>
          <a:lstStyle/>
          <a:p>
            <a:pPr eaLnBrk="1" hangingPunct="1">
              <a:lnSpc>
                <a:spcPct val="90000"/>
              </a:lnSpc>
            </a:pPr>
            <a:r>
              <a:rPr lang="tr-TR" sz="2800" b="1" smtClean="0">
                <a:solidFill>
                  <a:schemeClr val="bg1"/>
                </a:solidFill>
                <a:latin typeface="Comic Sans MS" pitchFamily="66" charset="0"/>
              </a:rPr>
              <a:t>Belief (inanç)</a:t>
            </a:r>
          </a:p>
          <a:p>
            <a:pPr eaLnBrk="1" hangingPunct="1">
              <a:lnSpc>
                <a:spcPct val="90000"/>
              </a:lnSpc>
            </a:pPr>
            <a:r>
              <a:rPr lang="tr-TR" sz="2800" b="1" smtClean="0">
                <a:solidFill>
                  <a:schemeClr val="bg1"/>
                </a:solidFill>
                <a:latin typeface="Comic Sans MS" pitchFamily="66" charset="0"/>
              </a:rPr>
              <a:t>Affect (duygu)</a:t>
            </a:r>
          </a:p>
          <a:p>
            <a:pPr eaLnBrk="1" hangingPunct="1">
              <a:lnSpc>
                <a:spcPct val="90000"/>
              </a:lnSpc>
            </a:pPr>
            <a:r>
              <a:rPr lang="tr-TR" sz="2800" b="1" smtClean="0">
                <a:solidFill>
                  <a:schemeClr val="bg1"/>
                </a:solidFill>
                <a:latin typeface="Comic Sans MS" pitchFamily="66" charset="0"/>
              </a:rPr>
              <a:t>Social interaction (sosyal etkileşim)</a:t>
            </a:r>
          </a:p>
          <a:p>
            <a:pPr eaLnBrk="1" hangingPunct="1">
              <a:lnSpc>
                <a:spcPct val="90000"/>
              </a:lnSpc>
            </a:pPr>
            <a:r>
              <a:rPr lang="tr-TR" sz="2800" b="1" smtClean="0">
                <a:solidFill>
                  <a:schemeClr val="bg1"/>
                </a:solidFill>
                <a:latin typeface="Comic Sans MS" pitchFamily="66" charset="0"/>
              </a:rPr>
              <a:t>Imagination (Hayal Gücü)</a:t>
            </a:r>
          </a:p>
          <a:p>
            <a:pPr eaLnBrk="1" hangingPunct="1">
              <a:lnSpc>
                <a:spcPct val="90000"/>
              </a:lnSpc>
            </a:pPr>
            <a:r>
              <a:rPr lang="tr-TR" sz="2800" b="1" smtClean="0">
                <a:solidFill>
                  <a:schemeClr val="bg1"/>
                </a:solidFill>
                <a:latin typeface="Comic Sans MS" pitchFamily="66" charset="0"/>
              </a:rPr>
              <a:t>Cognition(biliş-düşünce)</a:t>
            </a:r>
          </a:p>
          <a:p>
            <a:pPr eaLnBrk="1" hangingPunct="1">
              <a:lnSpc>
                <a:spcPct val="90000"/>
              </a:lnSpc>
            </a:pPr>
            <a:r>
              <a:rPr lang="tr-TR" sz="2800" b="1" smtClean="0">
                <a:solidFill>
                  <a:schemeClr val="bg1"/>
                </a:solidFill>
                <a:latin typeface="Comic Sans MS" pitchFamily="66" charset="0"/>
              </a:rPr>
              <a:t>PH-(Fiziksel etkinlik</a:t>
            </a:r>
            <a:r>
              <a:rPr lang="tr-TR" sz="2800" smtClean="0">
                <a:solidFill>
                  <a:schemeClr val="bg1"/>
                </a:solidFill>
                <a:latin typeface="Comic Sans MS" pitchFamily="66" charset="0"/>
              </a:rPr>
              <a:t>)</a:t>
            </a:r>
            <a:endParaRPr lang="en-US" sz="2800" smtClean="0">
              <a:solidFill>
                <a:schemeClr val="bg1"/>
              </a:solidFill>
              <a:latin typeface="Comic Sans MS" pitchFamily="66" charset="0"/>
            </a:endParaRPr>
          </a:p>
        </p:txBody>
      </p:sp>
      <p:pic>
        <p:nvPicPr>
          <p:cNvPr id="7170" name="Picture 2" descr="COPING SKILLS FOR CHILDREN - NOFASD Australia"/>
          <p:cNvPicPr>
            <a:picLocks noGrp="1" noChangeAspect="1" noChangeArrowheads="1"/>
          </p:cNvPicPr>
          <p:nvPr>
            <p:ph type="clipArt" sz="half" idx="1"/>
          </p:nvPr>
        </p:nvPicPr>
        <p:blipFill>
          <a:blip r:embed="rId2" cstate="print"/>
          <a:srcRect/>
          <a:stretch>
            <a:fillRect/>
          </a:stretch>
        </p:blipFill>
        <p:spPr bwMode="auto">
          <a:xfrm>
            <a:off x="457200" y="1860698"/>
            <a:ext cx="3677683" cy="22985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1"/>
            <a:ext cx="4061637" cy="1158949"/>
          </a:xfrm>
          <a:solidFill>
            <a:schemeClr val="bg1">
              <a:alpha val="44000"/>
            </a:schemeClr>
          </a:solidFill>
        </p:spPr>
        <p:txBody>
          <a:bodyPr/>
          <a:lstStyle/>
          <a:p>
            <a:pPr eaLnBrk="1" hangingPunct="1"/>
            <a:r>
              <a:rPr lang="tr-TR" b="1" dirty="0" smtClean="0">
                <a:solidFill>
                  <a:srgbClr val="0000CC"/>
                </a:solidFill>
                <a:latin typeface="Comic Sans MS" pitchFamily="66" charset="0"/>
              </a:rPr>
              <a:t>İnanç</a:t>
            </a:r>
            <a:r>
              <a:rPr lang="tr-TR" dirty="0" smtClean="0">
                <a:solidFill>
                  <a:srgbClr val="0000CC"/>
                </a:solidFill>
                <a:latin typeface="Comic Sans MS" pitchFamily="66" charset="0"/>
              </a:rPr>
              <a:t> </a:t>
            </a:r>
            <a:r>
              <a:rPr lang="tr-TR" b="1" dirty="0" smtClean="0">
                <a:solidFill>
                  <a:srgbClr val="0000CC"/>
                </a:solidFill>
                <a:latin typeface="Comic Sans MS" pitchFamily="66" charset="0"/>
              </a:rPr>
              <a:t>kanalı</a:t>
            </a:r>
            <a:endParaRPr lang="en-US" b="1" dirty="0" smtClean="0">
              <a:solidFill>
                <a:srgbClr val="0000CC"/>
              </a:solidFill>
              <a:latin typeface="Comic Sans MS" pitchFamily="66" charset="0"/>
            </a:endParaRPr>
          </a:p>
        </p:txBody>
      </p:sp>
      <p:sp>
        <p:nvSpPr>
          <p:cNvPr id="12291" name="Rectangle 3"/>
          <p:cNvSpPr>
            <a:spLocks noGrp="1" noChangeArrowheads="1"/>
          </p:cNvSpPr>
          <p:nvPr>
            <p:ph type="body" sz="half" idx="2"/>
          </p:nvPr>
        </p:nvSpPr>
        <p:spPr>
          <a:xfrm>
            <a:off x="4652964" y="1200151"/>
            <a:ext cx="4033837" cy="3394472"/>
          </a:xfrm>
        </p:spPr>
        <p:txBody>
          <a:bodyPr/>
          <a:lstStyle/>
          <a:p>
            <a:pPr>
              <a:buNone/>
            </a:pPr>
            <a:r>
              <a:rPr lang="tr-TR" sz="2800" dirty="0" smtClean="0">
                <a:solidFill>
                  <a:schemeClr val="bg1"/>
                </a:solidFill>
                <a:latin typeface="Comic Sans MS" pitchFamily="66" charset="0"/>
              </a:rPr>
              <a:t> </a:t>
            </a:r>
            <a:endParaRPr lang="tr-TR" sz="2800" b="1" dirty="0" smtClean="0">
              <a:solidFill>
                <a:schemeClr val="bg1"/>
              </a:solidFill>
              <a:latin typeface="Comic Sans MS" pitchFamily="66" charset="0"/>
            </a:endParaRPr>
          </a:p>
          <a:p>
            <a:r>
              <a:rPr lang="tr-TR" sz="2800" b="1" dirty="0" smtClean="0">
                <a:solidFill>
                  <a:schemeClr val="bg1"/>
                </a:solidFill>
                <a:latin typeface="Comic Sans MS" pitchFamily="66" charset="0"/>
              </a:rPr>
              <a:t>Değer sistemleri</a:t>
            </a:r>
          </a:p>
          <a:p>
            <a:r>
              <a:rPr lang="tr-TR" sz="2800" b="1" dirty="0" smtClean="0">
                <a:solidFill>
                  <a:schemeClr val="bg1"/>
                </a:solidFill>
                <a:latin typeface="Comic Sans MS" pitchFamily="66" charset="0"/>
              </a:rPr>
              <a:t>Anlam yükleme</a:t>
            </a:r>
          </a:p>
          <a:p>
            <a:r>
              <a:rPr lang="tr-TR" sz="2800" b="1" dirty="0" smtClean="0">
                <a:solidFill>
                  <a:schemeClr val="bg1"/>
                </a:solidFill>
                <a:latin typeface="Comic Sans MS" pitchFamily="66" charset="0"/>
              </a:rPr>
              <a:t>Kendine inanç</a:t>
            </a:r>
          </a:p>
          <a:p>
            <a:pPr eaLnBrk="1" hangingPunct="1"/>
            <a:endParaRPr lang="en-US" sz="2800" b="1" dirty="0" smtClean="0">
              <a:solidFill>
                <a:schemeClr val="bg1"/>
              </a:solidFill>
              <a:latin typeface="Comic Sans MS" pitchFamily="66" charset="0"/>
            </a:endParaRPr>
          </a:p>
        </p:txBody>
      </p:sp>
      <p:pic>
        <p:nvPicPr>
          <p:cNvPr id="5125" name="Picture 4"/>
          <p:cNvPicPr>
            <a:picLocks noGrp="1" noChangeAspect="1" noChangeArrowheads="1"/>
          </p:cNvPicPr>
          <p:nvPr>
            <p:ph type="clipArt" sz="half" idx="1"/>
          </p:nvPr>
        </p:nvPicPr>
        <p:blipFill>
          <a:blip r:embed="rId2" cstate="print"/>
          <a:srcRect/>
          <a:stretch>
            <a:fillRect/>
          </a:stretch>
        </p:blipFill>
        <p:spPr>
          <a:xfrm>
            <a:off x="457200" y="1326357"/>
            <a:ext cx="4033838" cy="3142060"/>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0" y="-1"/>
            <a:ext cx="3934047" cy="1010093"/>
          </a:xfrm>
          <a:solidFill>
            <a:schemeClr val="bg1">
              <a:alpha val="45000"/>
            </a:schemeClr>
          </a:solidFill>
        </p:spPr>
        <p:txBody>
          <a:bodyPr/>
          <a:lstStyle/>
          <a:p>
            <a:pPr eaLnBrk="1" hangingPunct="1"/>
            <a:r>
              <a:rPr lang="tr-TR" b="1" dirty="0" smtClean="0">
                <a:solidFill>
                  <a:srgbClr val="0000CC"/>
                </a:solidFill>
                <a:latin typeface="Comic Sans MS" pitchFamily="66" charset="0"/>
              </a:rPr>
              <a:t>Duygu Kanalı</a:t>
            </a:r>
            <a:endParaRPr lang="en-US" b="1" dirty="0" smtClean="0">
              <a:solidFill>
                <a:srgbClr val="0000CC"/>
              </a:solidFill>
              <a:latin typeface="Comic Sans MS" pitchFamily="66" charset="0"/>
            </a:endParaRPr>
          </a:p>
        </p:txBody>
      </p:sp>
      <p:sp>
        <p:nvSpPr>
          <p:cNvPr id="13315" name="Rectangle 3"/>
          <p:cNvSpPr>
            <a:spLocks noGrp="1" noChangeArrowheads="1"/>
          </p:cNvSpPr>
          <p:nvPr>
            <p:ph type="body" sz="half" idx="2"/>
          </p:nvPr>
        </p:nvSpPr>
        <p:spPr>
          <a:xfrm>
            <a:off x="4652964" y="1200151"/>
            <a:ext cx="4033837" cy="3394472"/>
          </a:xfrm>
        </p:spPr>
        <p:txBody>
          <a:bodyPr>
            <a:normAutofit fontScale="92500"/>
          </a:bodyPr>
          <a:lstStyle/>
          <a:p>
            <a:r>
              <a:rPr lang="tr-TR" sz="2800" b="1" dirty="0" smtClean="0">
                <a:solidFill>
                  <a:schemeClr val="bg1"/>
                </a:solidFill>
                <a:latin typeface="Comic Sans MS" pitchFamily="66" charset="0"/>
              </a:rPr>
              <a:t>Duyguların değişik şekilde ifade edilmesi</a:t>
            </a:r>
          </a:p>
          <a:p>
            <a:r>
              <a:rPr lang="tr-TR" sz="2800" b="1" dirty="0" smtClean="0">
                <a:solidFill>
                  <a:schemeClr val="bg1"/>
                </a:solidFill>
                <a:latin typeface="Comic Sans MS" pitchFamily="66" charset="0"/>
              </a:rPr>
              <a:t>Hikayelerinin anlatılması,</a:t>
            </a:r>
          </a:p>
          <a:p>
            <a:r>
              <a:rPr lang="tr-TR" sz="2800" b="1" dirty="0" smtClean="0">
                <a:solidFill>
                  <a:schemeClr val="bg1"/>
                </a:solidFill>
                <a:latin typeface="Comic Sans MS" pitchFamily="66" charset="0"/>
              </a:rPr>
              <a:t>Oyunlar</a:t>
            </a:r>
          </a:p>
          <a:p>
            <a:r>
              <a:rPr lang="tr-TR" sz="2800" b="1" dirty="0" smtClean="0">
                <a:solidFill>
                  <a:schemeClr val="bg1"/>
                </a:solidFill>
                <a:latin typeface="Comic Sans MS" pitchFamily="66" charset="0"/>
              </a:rPr>
              <a:t>Resim</a:t>
            </a:r>
          </a:p>
          <a:p>
            <a:r>
              <a:rPr lang="tr-TR" sz="2800" b="1" dirty="0" smtClean="0">
                <a:solidFill>
                  <a:schemeClr val="bg1"/>
                </a:solidFill>
                <a:latin typeface="Comic Sans MS" pitchFamily="66" charset="0"/>
              </a:rPr>
              <a:t>Şarkı söylemek</a:t>
            </a:r>
          </a:p>
          <a:p>
            <a:pPr eaLnBrk="1" hangingPunct="1"/>
            <a:endParaRPr lang="tr-TR" sz="2800" b="1" dirty="0" smtClean="0">
              <a:solidFill>
                <a:schemeClr val="bg1"/>
              </a:solidFill>
              <a:latin typeface="Comic Sans MS" pitchFamily="66" charset="0"/>
            </a:endParaRPr>
          </a:p>
          <a:p>
            <a:pPr eaLnBrk="1" hangingPunct="1"/>
            <a:endParaRPr lang="en-US" sz="2800" b="1" dirty="0" smtClean="0">
              <a:solidFill>
                <a:schemeClr val="bg1"/>
              </a:solidFill>
              <a:latin typeface="Comic Sans MS" pitchFamily="66" charset="0"/>
            </a:endParaRPr>
          </a:p>
        </p:txBody>
      </p:sp>
      <p:pic>
        <p:nvPicPr>
          <p:cNvPr id="6149" name="Picture 4"/>
          <p:cNvPicPr>
            <a:picLocks noGrp="1" noChangeAspect="1" noChangeArrowheads="1"/>
          </p:cNvPicPr>
          <p:nvPr>
            <p:ph type="clipArt" sz="half" idx="1"/>
          </p:nvPr>
        </p:nvPicPr>
        <p:blipFill>
          <a:blip r:embed="rId2" cstate="print"/>
          <a:srcRect/>
          <a:stretch>
            <a:fillRect/>
          </a:stretch>
        </p:blipFill>
        <p:spPr>
          <a:xfrm>
            <a:off x="457200" y="1322785"/>
            <a:ext cx="4033838" cy="3149203"/>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0" y="0"/>
            <a:ext cx="4008474" cy="999460"/>
          </a:xfrm>
          <a:solidFill>
            <a:schemeClr val="bg1">
              <a:alpha val="47000"/>
            </a:schemeClr>
          </a:solidFill>
        </p:spPr>
        <p:txBody>
          <a:bodyPr/>
          <a:lstStyle/>
          <a:p>
            <a:pPr eaLnBrk="1" hangingPunct="1"/>
            <a:r>
              <a:rPr lang="tr-TR" b="1" dirty="0" smtClean="0">
                <a:solidFill>
                  <a:srgbClr val="0000CC"/>
                </a:solidFill>
                <a:latin typeface="Comic Sans MS" pitchFamily="66" charset="0"/>
              </a:rPr>
              <a:t>Sosyal Kanal</a:t>
            </a:r>
            <a:endParaRPr lang="en-US" b="1" dirty="0" smtClean="0">
              <a:solidFill>
                <a:srgbClr val="0000CC"/>
              </a:solidFill>
              <a:latin typeface="Comic Sans MS" pitchFamily="66" charset="0"/>
            </a:endParaRPr>
          </a:p>
        </p:txBody>
      </p:sp>
      <p:sp>
        <p:nvSpPr>
          <p:cNvPr id="14339" name="Rectangle 3"/>
          <p:cNvSpPr>
            <a:spLocks noGrp="1" noChangeArrowheads="1"/>
          </p:cNvSpPr>
          <p:nvPr>
            <p:ph type="body" sz="half" idx="2"/>
          </p:nvPr>
        </p:nvSpPr>
        <p:spPr>
          <a:xfrm>
            <a:off x="4652964" y="1200151"/>
            <a:ext cx="4033837" cy="3394472"/>
          </a:xfrm>
        </p:spPr>
        <p:txBody>
          <a:bodyPr/>
          <a:lstStyle/>
          <a:p>
            <a:pPr eaLnBrk="1" hangingPunct="1"/>
            <a:r>
              <a:rPr lang="tr-TR" sz="2800" b="1" smtClean="0">
                <a:solidFill>
                  <a:schemeClr val="bg1"/>
                </a:solidFill>
                <a:latin typeface="Comic Sans MS" pitchFamily="66" charset="0"/>
              </a:rPr>
              <a:t>Bir gruba ait olma</a:t>
            </a:r>
          </a:p>
          <a:p>
            <a:pPr eaLnBrk="1" hangingPunct="1"/>
            <a:r>
              <a:rPr lang="tr-TR" sz="2800" b="1" smtClean="0">
                <a:solidFill>
                  <a:schemeClr val="bg1"/>
                </a:solidFill>
                <a:latin typeface="Comic Sans MS" pitchFamily="66" charset="0"/>
              </a:rPr>
              <a:t>Rolün gereklerini yerine getirme</a:t>
            </a:r>
          </a:p>
          <a:p>
            <a:pPr eaLnBrk="1" hangingPunct="1"/>
            <a:r>
              <a:rPr lang="tr-TR" sz="2800" b="1" smtClean="0">
                <a:solidFill>
                  <a:schemeClr val="bg1"/>
                </a:solidFill>
                <a:latin typeface="Comic Sans MS" pitchFamily="66" charset="0"/>
              </a:rPr>
              <a:t>Destek alma</a:t>
            </a:r>
          </a:p>
          <a:p>
            <a:pPr eaLnBrk="1" hangingPunct="1"/>
            <a:r>
              <a:rPr lang="tr-TR" sz="2800" b="1" smtClean="0">
                <a:solidFill>
                  <a:schemeClr val="bg1"/>
                </a:solidFill>
                <a:latin typeface="Comic Sans MS" pitchFamily="66" charset="0"/>
              </a:rPr>
              <a:t>Destek verme</a:t>
            </a:r>
          </a:p>
          <a:p>
            <a:pPr eaLnBrk="1" hangingPunct="1"/>
            <a:endParaRPr lang="en-US" sz="2800" b="1" smtClean="0">
              <a:solidFill>
                <a:schemeClr val="bg1"/>
              </a:solidFill>
              <a:latin typeface="Comic Sans MS" pitchFamily="66" charset="0"/>
            </a:endParaRPr>
          </a:p>
        </p:txBody>
      </p:sp>
      <p:pic>
        <p:nvPicPr>
          <p:cNvPr id="7173" name="Picture 4"/>
          <p:cNvPicPr>
            <a:picLocks noGrp="1" noChangeAspect="1" noChangeArrowheads="1"/>
          </p:cNvPicPr>
          <p:nvPr>
            <p:ph type="clipArt" sz="half" idx="1"/>
          </p:nvPr>
        </p:nvPicPr>
        <p:blipFill>
          <a:blip r:embed="rId2" cstate="print"/>
          <a:srcRect/>
          <a:stretch>
            <a:fillRect/>
          </a:stretch>
        </p:blipFill>
        <p:spPr>
          <a:xfrm>
            <a:off x="457200" y="1326357"/>
            <a:ext cx="4033838" cy="3142060"/>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95690"/>
            <a:ext cx="4423144" cy="899807"/>
          </a:xfrm>
          <a:solidFill>
            <a:schemeClr val="bg1">
              <a:alpha val="50000"/>
            </a:schemeClr>
          </a:solidFill>
        </p:spPr>
        <p:txBody>
          <a:bodyPr>
            <a:noAutofit/>
          </a:bodyPr>
          <a:lstStyle/>
          <a:p>
            <a:pPr eaLnBrk="1" hangingPunct="1"/>
            <a:r>
              <a:rPr lang="tr-TR" sz="3500" b="1" dirty="0" smtClean="0">
                <a:solidFill>
                  <a:srgbClr val="0000CC"/>
                </a:solidFill>
                <a:latin typeface="Comic Sans MS" pitchFamily="66" charset="0"/>
              </a:rPr>
              <a:t>Hayal Gücü ve Yaratıcılık</a:t>
            </a:r>
            <a:endParaRPr lang="en-US" sz="3500" b="1" dirty="0" smtClean="0">
              <a:solidFill>
                <a:srgbClr val="0000CC"/>
              </a:solidFill>
              <a:latin typeface="Comic Sans MS" pitchFamily="66" charset="0"/>
            </a:endParaRPr>
          </a:p>
        </p:txBody>
      </p:sp>
      <p:sp>
        <p:nvSpPr>
          <p:cNvPr id="15363" name="Rectangle 3"/>
          <p:cNvSpPr>
            <a:spLocks noGrp="1" noChangeArrowheads="1"/>
          </p:cNvSpPr>
          <p:nvPr>
            <p:ph type="body" sz="half" idx="2"/>
          </p:nvPr>
        </p:nvSpPr>
        <p:spPr>
          <a:xfrm>
            <a:off x="4791188" y="1370272"/>
            <a:ext cx="4033837" cy="3394472"/>
          </a:xfrm>
        </p:spPr>
        <p:txBody>
          <a:bodyPr/>
          <a:lstStyle/>
          <a:p>
            <a:pPr eaLnBrk="1" hangingPunct="1"/>
            <a:r>
              <a:rPr lang="tr-TR" sz="2800" b="1" dirty="0" smtClean="0">
                <a:solidFill>
                  <a:schemeClr val="bg1"/>
                </a:solidFill>
                <a:latin typeface="Comic Sans MS" pitchFamily="66" charset="0"/>
              </a:rPr>
              <a:t>Resim yapma </a:t>
            </a:r>
          </a:p>
          <a:p>
            <a:pPr eaLnBrk="1" hangingPunct="1"/>
            <a:r>
              <a:rPr lang="tr-TR" sz="2800" b="1" dirty="0" smtClean="0">
                <a:solidFill>
                  <a:schemeClr val="bg1"/>
                </a:solidFill>
                <a:latin typeface="Comic Sans MS" pitchFamily="66" charset="0"/>
              </a:rPr>
              <a:t>yazı yazma</a:t>
            </a:r>
          </a:p>
          <a:p>
            <a:pPr eaLnBrk="1" hangingPunct="1"/>
            <a:r>
              <a:rPr lang="tr-TR" sz="2800" b="1" dirty="0" smtClean="0">
                <a:solidFill>
                  <a:schemeClr val="bg1"/>
                </a:solidFill>
                <a:latin typeface="Comic Sans MS" pitchFamily="66" charset="0"/>
              </a:rPr>
              <a:t>Rüyalar</a:t>
            </a:r>
          </a:p>
          <a:p>
            <a:pPr eaLnBrk="1" hangingPunct="1"/>
            <a:r>
              <a:rPr lang="tr-TR" sz="2800" b="1" dirty="0" smtClean="0">
                <a:solidFill>
                  <a:schemeClr val="bg1"/>
                </a:solidFill>
                <a:latin typeface="Comic Sans MS" pitchFamily="66" charset="0"/>
              </a:rPr>
              <a:t>Mizah</a:t>
            </a:r>
            <a:endParaRPr lang="en-US" sz="2800" b="1" dirty="0" smtClean="0">
              <a:solidFill>
                <a:schemeClr val="bg1"/>
              </a:solidFill>
              <a:latin typeface="Comic Sans MS" pitchFamily="66" charset="0"/>
            </a:endParaRPr>
          </a:p>
        </p:txBody>
      </p:sp>
      <p:pic>
        <p:nvPicPr>
          <p:cNvPr id="8197" name="Picture 4"/>
          <p:cNvPicPr>
            <a:picLocks noGrp="1" noChangeAspect="1" noChangeArrowheads="1"/>
          </p:cNvPicPr>
          <p:nvPr>
            <p:ph type="clipArt" sz="half" idx="1"/>
          </p:nvPr>
        </p:nvPicPr>
        <p:blipFill>
          <a:blip r:embed="rId2" cstate="print"/>
          <a:srcRect/>
          <a:stretch>
            <a:fillRect/>
          </a:stretch>
        </p:blipFill>
        <p:spPr>
          <a:xfrm>
            <a:off x="381000" y="1371600"/>
            <a:ext cx="3810000" cy="2857500"/>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0" y="-1"/>
            <a:ext cx="3987209" cy="1052623"/>
          </a:xfrm>
          <a:solidFill>
            <a:schemeClr val="bg1">
              <a:alpha val="50000"/>
            </a:schemeClr>
          </a:solidFill>
        </p:spPr>
        <p:txBody>
          <a:bodyPr/>
          <a:lstStyle/>
          <a:p>
            <a:pPr eaLnBrk="1" hangingPunct="1"/>
            <a:r>
              <a:rPr lang="tr-TR" b="1" dirty="0" smtClean="0">
                <a:solidFill>
                  <a:srgbClr val="0000CC"/>
                </a:solidFill>
                <a:latin typeface="Comic Sans MS" pitchFamily="66" charset="0"/>
              </a:rPr>
              <a:t>Bilişsel Kanal</a:t>
            </a:r>
            <a:endParaRPr lang="en-US" b="1" dirty="0" smtClean="0">
              <a:solidFill>
                <a:srgbClr val="0000CC"/>
              </a:solidFill>
              <a:latin typeface="Comic Sans MS" pitchFamily="66" charset="0"/>
            </a:endParaRPr>
          </a:p>
        </p:txBody>
      </p:sp>
      <p:sp>
        <p:nvSpPr>
          <p:cNvPr id="16387" name="Rectangle 3"/>
          <p:cNvSpPr>
            <a:spLocks noGrp="1" noChangeArrowheads="1"/>
          </p:cNvSpPr>
          <p:nvPr>
            <p:ph type="body" sz="half" idx="2"/>
          </p:nvPr>
        </p:nvSpPr>
        <p:spPr>
          <a:xfrm>
            <a:off x="4652964" y="1200151"/>
            <a:ext cx="4033837" cy="3394472"/>
          </a:xfrm>
        </p:spPr>
        <p:txBody>
          <a:bodyPr/>
          <a:lstStyle/>
          <a:p>
            <a:pPr eaLnBrk="1" hangingPunct="1"/>
            <a:r>
              <a:rPr lang="tr-TR" sz="2800" b="1" smtClean="0">
                <a:solidFill>
                  <a:schemeClr val="bg1"/>
                </a:solidFill>
                <a:latin typeface="Comic Sans MS" pitchFamily="66" charset="0"/>
              </a:rPr>
              <a:t>Bilgi toplama</a:t>
            </a:r>
          </a:p>
          <a:p>
            <a:pPr eaLnBrk="1" hangingPunct="1"/>
            <a:r>
              <a:rPr lang="tr-TR" sz="2800" b="1" smtClean="0">
                <a:solidFill>
                  <a:schemeClr val="bg1"/>
                </a:solidFill>
                <a:latin typeface="Comic Sans MS" pitchFamily="66" charset="0"/>
              </a:rPr>
              <a:t>Problem çözme</a:t>
            </a:r>
          </a:p>
          <a:p>
            <a:pPr eaLnBrk="1" hangingPunct="1"/>
            <a:r>
              <a:rPr lang="tr-TR" sz="2800" b="1" smtClean="0">
                <a:solidFill>
                  <a:schemeClr val="bg1"/>
                </a:solidFill>
                <a:latin typeface="Comic Sans MS" pitchFamily="66" charset="0"/>
              </a:rPr>
              <a:t>Araştırma</a:t>
            </a:r>
          </a:p>
          <a:p>
            <a:pPr eaLnBrk="1" hangingPunct="1"/>
            <a:r>
              <a:rPr lang="tr-TR" sz="2800" b="1" smtClean="0">
                <a:solidFill>
                  <a:schemeClr val="bg1"/>
                </a:solidFill>
                <a:latin typeface="Comic Sans MS" pitchFamily="66" charset="0"/>
              </a:rPr>
              <a:t>Veriler</a:t>
            </a:r>
            <a:endParaRPr lang="en-US" sz="2800" b="1" smtClean="0">
              <a:solidFill>
                <a:schemeClr val="bg1"/>
              </a:solidFill>
              <a:latin typeface="Comic Sans MS" pitchFamily="66" charset="0"/>
            </a:endParaRPr>
          </a:p>
        </p:txBody>
      </p:sp>
      <p:pic>
        <p:nvPicPr>
          <p:cNvPr id="9221" name="Picture 4"/>
          <p:cNvPicPr>
            <a:picLocks noGrp="1" noChangeAspect="1" noChangeArrowheads="1"/>
          </p:cNvPicPr>
          <p:nvPr>
            <p:ph type="clipArt" sz="half" idx="1"/>
          </p:nvPr>
        </p:nvPicPr>
        <p:blipFill>
          <a:blip r:embed="rId2" cstate="print"/>
          <a:srcRect/>
          <a:stretch>
            <a:fillRect/>
          </a:stretch>
        </p:blipFill>
        <p:spPr>
          <a:xfrm>
            <a:off x="457200" y="1326357"/>
            <a:ext cx="4033838" cy="3142060"/>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0"/>
            <a:ext cx="4051005" cy="1020726"/>
          </a:xfrm>
          <a:solidFill>
            <a:schemeClr val="bg1">
              <a:alpha val="49000"/>
            </a:schemeClr>
          </a:solidFill>
        </p:spPr>
        <p:txBody>
          <a:bodyPr/>
          <a:lstStyle/>
          <a:p>
            <a:pPr eaLnBrk="1" hangingPunct="1"/>
            <a:r>
              <a:rPr lang="tr-TR" b="1" dirty="0" smtClean="0">
                <a:solidFill>
                  <a:srgbClr val="0000CC"/>
                </a:solidFill>
                <a:latin typeface="Comic Sans MS" pitchFamily="66" charset="0"/>
              </a:rPr>
              <a:t>Fiziksel Kanal</a:t>
            </a:r>
            <a:endParaRPr lang="en-US" b="1" dirty="0" smtClean="0">
              <a:solidFill>
                <a:srgbClr val="0000CC"/>
              </a:solidFill>
              <a:latin typeface="Comic Sans MS" pitchFamily="66" charset="0"/>
            </a:endParaRPr>
          </a:p>
        </p:txBody>
      </p:sp>
      <p:sp>
        <p:nvSpPr>
          <p:cNvPr id="17411" name="Rectangle 3"/>
          <p:cNvSpPr>
            <a:spLocks noGrp="1" noChangeArrowheads="1"/>
          </p:cNvSpPr>
          <p:nvPr>
            <p:ph type="body" sz="half" idx="2"/>
          </p:nvPr>
        </p:nvSpPr>
        <p:spPr>
          <a:xfrm>
            <a:off x="4716759" y="1487230"/>
            <a:ext cx="4033837" cy="3394472"/>
          </a:xfrm>
        </p:spPr>
        <p:txBody>
          <a:bodyPr/>
          <a:lstStyle/>
          <a:p>
            <a:pPr eaLnBrk="1" hangingPunct="1"/>
            <a:r>
              <a:rPr lang="tr-TR" sz="2800" b="1" dirty="0" smtClean="0">
                <a:solidFill>
                  <a:schemeClr val="bg1"/>
                </a:solidFill>
                <a:latin typeface="Comic Sans MS" pitchFamily="66" charset="0"/>
              </a:rPr>
              <a:t>Hareket etme</a:t>
            </a:r>
          </a:p>
          <a:p>
            <a:pPr eaLnBrk="1" hangingPunct="1"/>
            <a:r>
              <a:rPr lang="tr-TR" sz="2800" b="1" dirty="0" smtClean="0">
                <a:solidFill>
                  <a:schemeClr val="bg1"/>
                </a:solidFill>
                <a:latin typeface="Comic Sans MS" pitchFamily="66" charset="0"/>
              </a:rPr>
              <a:t>Spor</a:t>
            </a:r>
          </a:p>
          <a:p>
            <a:pPr eaLnBrk="1" hangingPunct="1"/>
            <a:r>
              <a:rPr lang="tr-TR" sz="2800" b="1" dirty="0" smtClean="0">
                <a:solidFill>
                  <a:schemeClr val="bg1"/>
                </a:solidFill>
                <a:latin typeface="Comic Sans MS" pitchFamily="66" charset="0"/>
              </a:rPr>
              <a:t>Gevşeme teknikleri</a:t>
            </a:r>
          </a:p>
          <a:p>
            <a:pPr eaLnBrk="1" hangingPunct="1"/>
            <a:r>
              <a:rPr lang="tr-TR" sz="2800" b="1" dirty="0" smtClean="0">
                <a:solidFill>
                  <a:schemeClr val="bg1"/>
                </a:solidFill>
                <a:latin typeface="Comic Sans MS" pitchFamily="66" charset="0"/>
              </a:rPr>
              <a:t>Bir işe odaklanma</a:t>
            </a:r>
          </a:p>
          <a:p>
            <a:pPr eaLnBrk="1" hangingPunct="1"/>
            <a:endParaRPr lang="en-US" sz="2800" b="1" dirty="0" smtClean="0">
              <a:solidFill>
                <a:schemeClr val="bg1"/>
              </a:solidFill>
              <a:latin typeface="Comic Sans MS" pitchFamily="66" charset="0"/>
            </a:endParaRPr>
          </a:p>
        </p:txBody>
      </p:sp>
      <p:pic>
        <p:nvPicPr>
          <p:cNvPr id="10245" name="Picture 4"/>
          <p:cNvPicPr>
            <a:picLocks noGrp="1" noChangeAspect="1" noChangeArrowheads="1"/>
          </p:cNvPicPr>
          <p:nvPr>
            <p:ph type="clipArt" sz="half" idx="1"/>
          </p:nvPr>
        </p:nvPicPr>
        <p:blipFill>
          <a:blip r:embed="rId2" cstate="print"/>
          <a:srcRect/>
          <a:stretch>
            <a:fillRect/>
          </a:stretch>
        </p:blipFill>
        <p:spPr>
          <a:xfrm>
            <a:off x="304800" y="2400300"/>
            <a:ext cx="4191000" cy="866775"/>
          </a:xfrm>
          <a:noFill/>
        </p:spPr>
      </p:pic>
      <p:pic>
        <p:nvPicPr>
          <p:cNvPr id="1026" name="Picture 2" descr="Physical activity and depression | Nature Human Behaviour"/>
          <p:cNvPicPr>
            <a:picLocks noChangeAspect="1" noChangeArrowheads="1"/>
          </p:cNvPicPr>
          <p:nvPr/>
        </p:nvPicPr>
        <p:blipFill>
          <a:blip r:embed="rId3" cstate="print"/>
          <a:srcRect l="15625"/>
          <a:stretch>
            <a:fillRect/>
          </a:stretch>
        </p:blipFill>
        <p:spPr bwMode="auto">
          <a:xfrm>
            <a:off x="0" y="1685195"/>
            <a:ext cx="4593265" cy="227809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normAutofit/>
          </a:bodyPr>
          <a:lstStyle/>
          <a:p>
            <a:r>
              <a:rPr lang="tr-TR" dirty="0" smtClean="0"/>
              <a:t>Öykü yazma etkinliği</a:t>
            </a:r>
            <a:endParaRPr lang="tr-TR" dirty="0"/>
          </a:p>
        </p:txBody>
      </p:sp>
      <p:sp>
        <p:nvSpPr>
          <p:cNvPr id="6" name="5 İçerik Yer Tutucusu"/>
          <p:cNvSpPr>
            <a:spLocks noGrp="1"/>
          </p:cNvSpPr>
          <p:nvPr>
            <p:ph idx="1"/>
          </p:nvPr>
        </p:nvSpPr>
        <p:spPr/>
        <p:txBody>
          <a:bodyPr>
            <a:normAutofit fontScale="92500"/>
          </a:bodyPr>
          <a:lstStyle/>
          <a:p>
            <a:r>
              <a:rPr lang="tr-TR" dirty="0" smtClean="0"/>
              <a:t>Her birey; 6 baş etme kaynağının hepsini kullanma potansiyeline sahiptir. </a:t>
            </a:r>
            <a:endParaRPr lang="tr-TR" dirty="0" smtClean="0"/>
          </a:p>
          <a:p>
            <a:r>
              <a:rPr lang="tr-TR" dirty="0" smtClean="0"/>
              <a:t>Ancak</a:t>
            </a:r>
            <a:r>
              <a:rPr lang="tr-TR" i="1" dirty="0" smtClean="0"/>
              <a:t> </a:t>
            </a:r>
            <a:r>
              <a:rPr lang="tr-TR" dirty="0" smtClean="0"/>
              <a:t>kişiler bu baş etme kanallarından sadece birkaçını kullanır. </a:t>
            </a:r>
            <a:endParaRPr lang="tr-TR" dirty="0" smtClean="0"/>
          </a:p>
          <a:p>
            <a:r>
              <a:rPr lang="tr-TR" dirty="0" smtClean="0"/>
              <a:t>Kişi </a:t>
            </a:r>
            <a:r>
              <a:rPr lang="tr-TR" dirty="0" smtClean="0"/>
              <a:t>ne kadar çok sayıda baş etme kanalını kullanılabilirse, iyileşmesi o kadar çabuk gerçekleşebilir. </a:t>
            </a:r>
            <a:endParaRPr lang="tr-TR" dirty="0" smtClean="0"/>
          </a:p>
          <a:p>
            <a:r>
              <a:rPr lang="tr-TR" dirty="0" smtClean="0"/>
              <a:t>BASIC PH kanalları konusunda </a:t>
            </a:r>
            <a:r>
              <a:rPr lang="tr-TR" dirty="0" err="1" smtClean="0"/>
              <a:t>farkındalık</a:t>
            </a:r>
            <a:r>
              <a:rPr lang="tr-TR" dirty="0" smtClean="0"/>
              <a:t> sağlamak amacıyla öykü yazma etkinliği yapılabilir.</a:t>
            </a:r>
          </a:p>
          <a:p>
            <a:endParaRPr lang="tr-TR" dirty="0" smtClean="0"/>
          </a:p>
          <a:p>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BASIC PH Öyküsü</a:t>
            </a:r>
            <a:endParaRPr lang="tr-TR" dirty="0"/>
          </a:p>
        </p:txBody>
      </p:sp>
      <p:pic>
        <p:nvPicPr>
          <p:cNvPr id="1026" name="Picture 2"/>
          <p:cNvPicPr>
            <a:picLocks noGrp="1" noChangeAspect="1" noChangeArrowheads="1"/>
          </p:cNvPicPr>
          <p:nvPr>
            <p:ph idx="1"/>
          </p:nvPr>
        </p:nvPicPr>
        <p:blipFill>
          <a:blip r:embed="rId2" cstate="print"/>
          <a:srcRect l="25342" t="21776" r="24689" b="9098"/>
          <a:stretch>
            <a:fillRect/>
          </a:stretch>
        </p:blipFill>
        <p:spPr bwMode="auto">
          <a:xfrm>
            <a:off x="531629" y="1085704"/>
            <a:ext cx="8102007" cy="39116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İyi beslenmek…</a:t>
            </a:r>
            <a:endParaRPr lang="tr-TR" dirty="0"/>
          </a:p>
        </p:txBody>
      </p:sp>
      <p:pic>
        <p:nvPicPr>
          <p:cNvPr id="22529" name="Picture 1"/>
          <p:cNvPicPr>
            <a:picLocks noGrp="1" noChangeAspect="1" noChangeArrowheads="1"/>
          </p:cNvPicPr>
          <p:nvPr>
            <p:ph idx="1"/>
          </p:nvPr>
        </p:nvPicPr>
        <p:blipFill>
          <a:blip r:embed="rId2" cstate="print"/>
          <a:srcRect l="24362" t="25552" r="16198" b="24782"/>
          <a:stretch>
            <a:fillRect/>
          </a:stretch>
        </p:blipFill>
        <p:spPr bwMode="auto">
          <a:xfrm>
            <a:off x="0" y="1492180"/>
            <a:ext cx="7772401" cy="3651320"/>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Stres kelimesinin tarihi…</a:t>
            </a:r>
            <a:endParaRPr lang="tr-TR" dirty="0"/>
          </a:p>
        </p:txBody>
      </p:sp>
      <p:sp>
        <p:nvSpPr>
          <p:cNvPr id="3" name="2 İçerik Yer Tutucusu"/>
          <p:cNvSpPr>
            <a:spLocks noGrp="1"/>
          </p:cNvSpPr>
          <p:nvPr>
            <p:ph idx="1"/>
          </p:nvPr>
        </p:nvSpPr>
        <p:spPr>
          <a:xfrm>
            <a:off x="448966" y="1201994"/>
            <a:ext cx="4622764" cy="3941506"/>
          </a:xfrm>
        </p:spPr>
        <p:txBody>
          <a:bodyPr>
            <a:normAutofit/>
          </a:bodyPr>
          <a:lstStyle/>
          <a:p>
            <a:r>
              <a:rPr lang="tr-TR" dirty="0" smtClean="0"/>
              <a:t>İnsanın doğal ortama uyum sağlaması gerekir. </a:t>
            </a:r>
          </a:p>
          <a:p>
            <a:r>
              <a:rPr lang="tr-TR" dirty="0" smtClean="0"/>
              <a:t>Uyum sağlamak için çeşitli yollar dener, çözümler üretmeyi dener. İşe yaramazsa bedensel, ruhsal belirtiler ve yakınmalar meydana gelir. </a:t>
            </a:r>
          </a:p>
          <a:p>
            <a:endParaRPr lang="tr-TR" dirty="0"/>
          </a:p>
        </p:txBody>
      </p:sp>
      <p:pic>
        <p:nvPicPr>
          <p:cNvPr id="29698" name="Picture 2" descr="3 Rules for Turning Stress Into Success | SUCCESS"/>
          <p:cNvPicPr>
            <a:picLocks noChangeAspect="1" noChangeArrowheads="1"/>
          </p:cNvPicPr>
          <p:nvPr/>
        </p:nvPicPr>
        <p:blipFill>
          <a:blip r:embed="rId2" cstate="print"/>
          <a:srcRect/>
          <a:stretch>
            <a:fillRect/>
          </a:stretch>
        </p:blipFill>
        <p:spPr bwMode="auto">
          <a:xfrm>
            <a:off x="5082363" y="2111165"/>
            <a:ext cx="3827795" cy="278863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Yavaşça ilerlemek…</a:t>
            </a:r>
            <a:endParaRPr lang="tr-TR" dirty="0"/>
          </a:p>
        </p:txBody>
      </p:sp>
      <p:pic>
        <p:nvPicPr>
          <p:cNvPr id="19458" name="Picture 2" descr="Tavşan ile Kaplumbağa Masalı Oku | Çocuk Masalları"/>
          <p:cNvPicPr>
            <a:picLocks noChangeAspect="1" noChangeArrowheads="1"/>
          </p:cNvPicPr>
          <p:nvPr/>
        </p:nvPicPr>
        <p:blipFill>
          <a:blip r:embed="rId2" cstate="print"/>
          <a:srcRect/>
          <a:stretch>
            <a:fillRect/>
          </a:stretch>
        </p:blipFill>
        <p:spPr bwMode="auto">
          <a:xfrm>
            <a:off x="127591" y="1259316"/>
            <a:ext cx="7931520" cy="3755745"/>
          </a:xfrm>
          <a:prstGeom prst="rect">
            <a:avLst/>
          </a:prstGeom>
          <a:ln>
            <a:noFill/>
          </a:ln>
          <a:effectLst>
            <a:softEdge rad="11250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Vazgeçmemek…</a:t>
            </a:r>
            <a:endParaRPr lang="tr-TR" dirty="0"/>
          </a:p>
        </p:txBody>
      </p:sp>
      <p:pic>
        <p:nvPicPr>
          <p:cNvPr id="6" name="5 İçerik Yer Tutucusu" descr="pes-etmemek.jpg"/>
          <p:cNvPicPr>
            <a:picLocks noGrp="1" noChangeAspect="1"/>
          </p:cNvPicPr>
          <p:nvPr>
            <p:ph idx="1"/>
          </p:nvPr>
        </p:nvPicPr>
        <p:blipFill>
          <a:blip r:embed="rId2" cstate="print"/>
          <a:srcRect t="18291" r="-538"/>
          <a:stretch>
            <a:fillRect/>
          </a:stretch>
        </p:blipFill>
        <p:spPr>
          <a:xfrm>
            <a:off x="178372" y="1305837"/>
            <a:ext cx="6839116" cy="3705531"/>
          </a:xfrm>
          <a:prstGeom prst="rect">
            <a:avLst/>
          </a:prstGeom>
          <a:ln>
            <a:noFill/>
          </a:ln>
          <a:effectLst>
            <a:softEdge rad="112500"/>
          </a:effectLst>
        </p:spPr>
      </p:pic>
      <p:sp>
        <p:nvSpPr>
          <p:cNvPr id="17410" name="AutoShape 2" descr="Pes Etmemek ile İlgili Sözler - Güzel Sözler - Güzel Mesajlar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7412" name="AutoShape 4" descr="Pes Etmemek ile İlgili Sözler - Güzel Sözler - Güzel Mesajlar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yagram"/>
          <p:cNvGraphicFramePr/>
          <p:nvPr>
            <p:extLst/>
          </p:nvPr>
        </p:nvGraphicFramePr>
        <p:xfrm>
          <a:off x="173776" y="903768"/>
          <a:ext cx="7885703" cy="4110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1 Başlık"/>
          <p:cNvSpPr txBox="1">
            <a:spLocks/>
          </p:cNvSpPr>
          <p:nvPr/>
        </p:nvSpPr>
        <p:spPr bwMode="auto">
          <a:xfrm>
            <a:off x="0" y="0"/>
            <a:ext cx="3500438" cy="800100"/>
          </a:xfrm>
          <a:prstGeom prst="rect">
            <a:avLst/>
          </a:prstGeom>
          <a:solidFill>
            <a:schemeClr val="bg1">
              <a:alpha val="49000"/>
            </a:schemeClr>
          </a:solidFill>
          <a:ln w="9525">
            <a:noFill/>
            <a:miter lim="800000"/>
            <a:headEnd/>
            <a:tailEnd/>
          </a:ln>
        </p:spPr>
        <p:txBody>
          <a:bodyPr lIns="68580" tIns="34290" rIns="68580" bIns="34290" anchor="ctr"/>
          <a:lstStyle/>
          <a:p>
            <a:pPr algn="ctr">
              <a:defRPr/>
            </a:pPr>
            <a:r>
              <a:rPr lang="tr-TR" sz="3300" b="1" kern="0" dirty="0">
                <a:solidFill>
                  <a:srgbClr val="0000CC"/>
                </a:solidFill>
                <a:latin typeface="Comic Sans MS" pitchFamily="66" charset="0"/>
                <a:ea typeface="+mj-ea"/>
                <a:cs typeface="+mj-cs"/>
              </a:rPr>
              <a:t>STRES</a:t>
            </a:r>
            <a:endParaRPr lang="tr-TR" sz="3300" kern="0" dirty="0">
              <a:solidFill>
                <a:srgbClr val="0000CC"/>
              </a:solidFill>
              <a:latin typeface="Comic Sans MS" pitchFamily="66" charset="0"/>
              <a:ea typeface="+mj-ea"/>
              <a:cs typeface="+mj-cs"/>
            </a:endParaRPr>
          </a:p>
        </p:txBody>
      </p:sp>
      <p:pic>
        <p:nvPicPr>
          <p:cNvPr id="18434" name="Picture 2" descr="http://4.bp.blogspot.com/-89Z6wQWDduo/U0A1sNaMYAI/AAAAAAAABAo/j-_vuNXMJbc/s1600/m_ihtiyaclar_hiyerar%C5%9Fisi.jpg"/>
          <p:cNvPicPr>
            <a:picLocks noChangeAspect="1" noChangeArrowheads="1"/>
          </p:cNvPicPr>
          <p:nvPr/>
        </p:nvPicPr>
        <p:blipFill>
          <a:blip r:embed="rId7" cstate="print"/>
          <a:srcRect/>
          <a:stretch>
            <a:fillRect/>
          </a:stretch>
        </p:blipFill>
        <p:spPr bwMode="auto">
          <a:xfrm>
            <a:off x="6019159" y="1232220"/>
            <a:ext cx="1612923" cy="12239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880196745"/>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Günümüzde…</a:t>
            </a:r>
            <a:endParaRPr lang="tr-TR" dirty="0"/>
          </a:p>
        </p:txBody>
      </p:sp>
      <p:sp>
        <p:nvSpPr>
          <p:cNvPr id="3" name="2 İçerik Yer Tutucusu"/>
          <p:cNvSpPr>
            <a:spLocks noGrp="1"/>
          </p:cNvSpPr>
          <p:nvPr>
            <p:ph idx="1"/>
          </p:nvPr>
        </p:nvSpPr>
        <p:spPr>
          <a:xfrm>
            <a:off x="183153" y="1201994"/>
            <a:ext cx="4994904" cy="3667718"/>
          </a:xfrm>
        </p:spPr>
        <p:txBody>
          <a:bodyPr/>
          <a:lstStyle/>
          <a:p>
            <a:r>
              <a:rPr lang="tr-TR" dirty="0" smtClean="0"/>
              <a:t>Biyokimyacılar, fizyologlar ve araştırmacılar “organizmaya zarar veren etkenler” </a:t>
            </a:r>
          </a:p>
          <a:p>
            <a:r>
              <a:rPr lang="tr-TR" dirty="0" smtClean="0"/>
              <a:t>“endişe, gerginlik, çatışma, duygusal çöküntü, ağır dış şartlar, benlik tehdidi, engellenme, güvenliğin tehdidi, uyarılma” </a:t>
            </a:r>
            <a:endParaRPr lang="tr-TR" dirty="0"/>
          </a:p>
        </p:txBody>
      </p:sp>
      <p:sp>
        <p:nvSpPr>
          <p:cNvPr id="28674" name="AutoShape 2" descr="Success without Stress: How Resilience Replaces Burnout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 name="4 Resim" descr="stress-success.jpg"/>
          <p:cNvPicPr>
            <a:picLocks noChangeAspect="1"/>
          </p:cNvPicPr>
          <p:nvPr/>
        </p:nvPicPr>
        <p:blipFill>
          <a:blip r:embed="rId2" cstate="print"/>
          <a:stretch>
            <a:fillRect/>
          </a:stretch>
        </p:blipFill>
        <p:spPr>
          <a:xfrm>
            <a:off x="4824851" y="1541721"/>
            <a:ext cx="4098134" cy="34662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4574" y="246460"/>
            <a:ext cx="5255742" cy="784898"/>
          </a:xfrm>
          <a:solidFill>
            <a:schemeClr val="bg1">
              <a:alpha val="50000"/>
            </a:schemeClr>
          </a:solidFill>
        </p:spPr>
        <p:txBody>
          <a:bodyPr/>
          <a:lstStyle/>
          <a:p>
            <a:r>
              <a:rPr lang="tr-TR" dirty="0" smtClean="0"/>
              <a:t>Stresin Genel Nedenleri</a:t>
            </a:r>
            <a:endParaRPr lang="tr-TR" dirty="0"/>
          </a:p>
        </p:txBody>
      </p:sp>
      <p:sp>
        <p:nvSpPr>
          <p:cNvPr id="3" name="2 İçerik Yer Tutucusu"/>
          <p:cNvSpPr>
            <a:spLocks noGrp="1"/>
          </p:cNvSpPr>
          <p:nvPr>
            <p:ph idx="1"/>
          </p:nvPr>
        </p:nvSpPr>
        <p:spPr>
          <a:xfrm>
            <a:off x="428625" y="1616148"/>
            <a:ext cx="4972715" cy="3253563"/>
          </a:xfrm>
        </p:spPr>
        <p:txBody>
          <a:bodyPr/>
          <a:lstStyle/>
          <a:p>
            <a:r>
              <a:rPr lang="tr-TR" sz="2600" dirty="0" smtClean="0"/>
              <a:t>Değişme durumu…</a:t>
            </a:r>
          </a:p>
          <a:p>
            <a:r>
              <a:rPr lang="tr-TR" sz="2600" dirty="0" smtClean="0"/>
              <a:t>Gündelik sıkıntılar…</a:t>
            </a:r>
          </a:p>
          <a:p>
            <a:r>
              <a:rPr lang="tr-TR" sz="2600" dirty="0" smtClean="0"/>
              <a:t>Engelleme/Engellenme…</a:t>
            </a:r>
          </a:p>
          <a:p>
            <a:r>
              <a:rPr lang="tr-TR" sz="2600" dirty="0" smtClean="0"/>
              <a:t>Kişinin kendi yarattığı stres…</a:t>
            </a:r>
          </a:p>
          <a:p>
            <a:r>
              <a:rPr lang="tr-TR" sz="2600" dirty="0" smtClean="0"/>
              <a:t>Çatışma</a:t>
            </a:r>
          </a:p>
          <a:p>
            <a:endParaRPr lang="tr-TR" dirty="0"/>
          </a:p>
        </p:txBody>
      </p:sp>
      <p:pic>
        <p:nvPicPr>
          <p:cNvPr id="31746" name="Picture 2" descr="Managing Stress in Kids: Here are Foods That can Help Reduce ..."/>
          <p:cNvPicPr>
            <a:picLocks noChangeAspect="1" noChangeArrowheads="1"/>
          </p:cNvPicPr>
          <p:nvPr/>
        </p:nvPicPr>
        <p:blipFill>
          <a:blip r:embed="rId2" cstate="print"/>
          <a:srcRect l="41493" r="10228" b="-1158"/>
          <a:stretch>
            <a:fillRect/>
          </a:stretch>
        </p:blipFill>
        <p:spPr bwMode="auto">
          <a:xfrm>
            <a:off x="4678325" y="1842577"/>
            <a:ext cx="2679405" cy="3122827"/>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Stresin Fiziksel Belirtileri: </a:t>
            </a:r>
            <a:endParaRPr lang="tr-TR" dirty="0"/>
          </a:p>
        </p:txBody>
      </p:sp>
      <p:sp>
        <p:nvSpPr>
          <p:cNvPr id="3" name="2 İçerik Yer Tutucusu"/>
          <p:cNvSpPr>
            <a:spLocks noGrp="1"/>
          </p:cNvSpPr>
          <p:nvPr>
            <p:ph idx="1"/>
          </p:nvPr>
        </p:nvSpPr>
        <p:spPr>
          <a:xfrm>
            <a:off x="0" y="1180729"/>
            <a:ext cx="5537164" cy="3795308"/>
          </a:xfrm>
        </p:spPr>
        <p:txBody>
          <a:bodyPr/>
          <a:lstStyle/>
          <a:p>
            <a:r>
              <a:rPr lang="tr-TR" dirty="0" smtClean="0"/>
              <a:t>Baş ağrısı, düzensiz uyku, sırt ağrıları, çene kasılması veya diş gıcırdatma, kabızlık, ishal ve kolit, döküntü, kas ağrıları, hazımsızlık ve ülser, yüksek tansiyon veya kalp krizi, aşırı terleme, iştahta değişiklik, yorgunluk veya enerji kaybı, kazalarda artış. </a:t>
            </a:r>
            <a:endParaRPr lang="tr-TR" dirty="0"/>
          </a:p>
        </p:txBody>
      </p:sp>
      <p:pic>
        <p:nvPicPr>
          <p:cNvPr id="27650" name="Picture 2" descr="Stres nedir? Stresin neden olduğu hastalıklar ve stresten korunma"/>
          <p:cNvPicPr>
            <a:picLocks noChangeAspect="1" noChangeArrowheads="1"/>
          </p:cNvPicPr>
          <p:nvPr/>
        </p:nvPicPr>
        <p:blipFill>
          <a:blip r:embed="rId2" cstate="print"/>
          <a:srcRect l="32810" r="28347"/>
          <a:stretch>
            <a:fillRect/>
          </a:stretch>
        </p:blipFill>
        <p:spPr bwMode="auto">
          <a:xfrm>
            <a:off x="5486400" y="1385125"/>
            <a:ext cx="2732567" cy="35174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Stresin Duygusal Belirtileri: </a:t>
            </a:r>
            <a:endParaRPr lang="tr-TR" dirty="0"/>
          </a:p>
        </p:txBody>
      </p:sp>
      <p:sp>
        <p:nvSpPr>
          <p:cNvPr id="3" name="2 İçerik Yer Tutucusu"/>
          <p:cNvSpPr>
            <a:spLocks noGrp="1"/>
          </p:cNvSpPr>
          <p:nvPr>
            <p:ph idx="1"/>
          </p:nvPr>
        </p:nvSpPr>
        <p:spPr>
          <a:xfrm>
            <a:off x="193784" y="1233890"/>
            <a:ext cx="5154393" cy="3699615"/>
          </a:xfrm>
        </p:spPr>
        <p:txBody>
          <a:bodyPr>
            <a:normAutofit lnSpcReduction="10000"/>
          </a:bodyPr>
          <a:lstStyle/>
          <a:p>
            <a:r>
              <a:rPr lang="tr-TR" dirty="0" smtClean="0"/>
              <a:t>Kaygı veya endişe, depresyon, çabuk ağlama, ruhsal durumun hızlı ve sürekli değişmesi, asabilik, gerginlik, özgüven azalması, güvensizlik hissi, aşırı hassasiyet, kolay kırılabilirlik, öfke patlamaları, saldırganlık veya düşmanlık duygusal olarak tükendiğini hissetme. </a:t>
            </a:r>
            <a:endParaRPr lang="tr-TR" dirty="0"/>
          </a:p>
        </p:txBody>
      </p:sp>
      <p:pic>
        <p:nvPicPr>
          <p:cNvPr id="26626" name="Picture 2" descr="Emoticon Smile, Emotion, Feeling, Psychological Stress, Psychology ..."/>
          <p:cNvPicPr>
            <a:picLocks noChangeAspect="1" noChangeArrowheads="1"/>
          </p:cNvPicPr>
          <p:nvPr/>
        </p:nvPicPr>
        <p:blipFill>
          <a:blip r:embed="rId2" cstate="print"/>
          <a:srcRect/>
          <a:stretch>
            <a:fillRect/>
          </a:stretch>
        </p:blipFill>
        <p:spPr bwMode="auto">
          <a:xfrm>
            <a:off x="5155971" y="2115878"/>
            <a:ext cx="3615890" cy="2698011"/>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Stresin Zihinsel Belirtileri: </a:t>
            </a:r>
            <a:endParaRPr lang="tr-TR" dirty="0"/>
          </a:p>
        </p:txBody>
      </p:sp>
      <p:sp>
        <p:nvSpPr>
          <p:cNvPr id="3" name="2 İçerik Yer Tutucusu"/>
          <p:cNvSpPr>
            <a:spLocks noGrp="1"/>
          </p:cNvSpPr>
          <p:nvPr>
            <p:ph idx="1"/>
          </p:nvPr>
        </p:nvSpPr>
        <p:spPr>
          <a:xfrm>
            <a:off x="0" y="1191361"/>
            <a:ext cx="5369442" cy="3784676"/>
          </a:xfrm>
        </p:spPr>
        <p:txBody>
          <a:bodyPr>
            <a:normAutofit lnSpcReduction="10000"/>
          </a:bodyPr>
          <a:lstStyle/>
          <a:p>
            <a:r>
              <a:rPr lang="tr-TR" dirty="0" smtClean="0"/>
              <a:t>Konsantrasyon, karar vermede güçlük, unutkanlık, zihin karışıklığı, hafızada zayıflık, aşırı derecede hayal kurma, tek bir fikir veya düşünceyle meşgul olma, mizah anlayışı kaybı, düşük verimlilik, İş kalitesinde düşüş, hatalarda artış, muhakemede zayıflama. </a:t>
            </a:r>
            <a:endParaRPr lang="tr-TR" dirty="0"/>
          </a:p>
        </p:txBody>
      </p:sp>
      <p:sp>
        <p:nvSpPr>
          <p:cNvPr id="25602" name="AutoShape 2" descr="Children and stress: its causes, warning signs, and what parent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5604" name="AutoShape 4" descr="Children and stress: its causes, warning signs, and what parent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6" name="5 Resim" descr="indir.jpg"/>
          <p:cNvPicPr>
            <a:picLocks noChangeAspect="1"/>
          </p:cNvPicPr>
          <p:nvPr/>
        </p:nvPicPr>
        <p:blipFill>
          <a:blip r:embed="rId2" cstate="print"/>
          <a:stretch>
            <a:fillRect/>
          </a:stretch>
        </p:blipFill>
        <p:spPr>
          <a:xfrm>
            <a:off x="5421275" y="2053081"/>
            <a:ext cx="2816632" cy="2816632"/>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1239</Words>
  <Application>Microsoft Office PowerPoint</Application>
  <PresentationFormat>Ekran Gösterisi (16:9)</PresentationFormat>
  <Paragraphs>131</Paragraphs>
  <Slides>31</Slides>
  <Notes>0</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Office Theme</vt:lpstr>
      <vt:lpstr>STRES VE BAŞ ETME BECERİLERİ</vt:lpstr>
      <vt:lpstr>Stres kelimesinin tarihi…</vt:lpstr>
      <vt:lpstr>Stres kelimesinin tarihi…</vt:lpstr>
      <vt:lpstr>Slayt 4</vt:lpstr>
      <vt:lpstr>Günümüzde…</vt:lpstr>
      <vt:lpstr>Stresin Genel Nedenleri</vt:lpstr>
      <vt:lpstr>Stresin Fiziksel Belirtileri: </vt:lpstr>
      <vt:lpstr>Stresin Duygusal Belirtileri: </vt:lpstr>
      <vt:lpstr>Stresin Zihinsel Belirtileri: </vt:lpstr>
      <vt:lpstr>Stresin Sosyal Belirtileri:</vt:lpstr>
      <vt:lpstr>Stres…</vt:lpstr>
      <vt:lpstr>Stres yaratan irrasyonel düşünceler</vt:lpstr>
      <vt:lpstr>Stres yaratan irrasyonel düşünceler</vt:lpstr>
      <vt:lpstr>Stres yaratan irrasyonel düşünceler</vt:lpstr>
      <vt:lpstr>Stres yaratan irrasyonel düşünceler</vt:lpstr>
      <vt:lpstr>Stres yaratan irrasyonel düşünceler</vt:lpstr>
      <vt:lpstr>Stres yaratan irrasyonel düşünceler</vt:lpstr>
      <vt:lpstr>Ya Sonra?</vt:lpstr>
      <vt:lpstr>BAŞA ÇIKMA BECERİLERİ-BASIC-PH</vt:lpstr>
      <vt:lpstr>BAŞA ÇIKMA BECERİLERİ-BASIC-PH</vt:lpstr>
      <vt:lpstr>İnanç kanalı</vt:lpstr>
      <vt:lpstr>Duygu Kanalı</vt:lpstr>
      <vt:lpstr>Sosyal Kanal</vt:lpstr>
      <vt:lpstr>Hayal Gücü ve Yaratıcılık</vt:lpstr>
      <vt:lpstr>Bilişsel Kanal</vt:lpstr>
      <vt:lpstr>Fiziksel Kanal</vt:lpstr>
      <vt:lpstr>Öykü yazma etkinliği</vt:lpstr>
      <vt:lpstr>BASIC PH Öyküsü</vt:lpstr>
      <vt:lpstr>İyi beslenmek…</vt:lpstr>
      <vt:lpstr>Yavaşça ilerlemek…</vt:lpstr>
      <vt:lpstr>Vazgeçmemek…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2020-05-05T14:10:22Z</dcterms:modified>
</cp:coreProperties>
</file>