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318" r:id="rId2"/>
    <p:sldId id="259" r:id="rId3"/>
    <p:sldId id="262" r:id="rId4"/>
    <p:sldId id="263" r:id="rId5"/>
    <p:sldId id="264" r:id="rId6"/>
    <p:sldId id="311" r:id="rId7"/>
    <p:sldId id="300" r:id="rId8"/>
    <p:sldId id="272" r:id="rId9"/>
    <p:sldId id="275" r:id="rId10"/>
    <p:sldId id="276" r:id="rId11"/>
    <p:sldId id="277" r:id="rId12"/>
    <p:sldId id="31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810" y="-34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802299"/>
            <a:ext cx="6477805" cy="2541431"/>
          </a:xfrm>
        </p:spPr>
        <p:txBody>
          <a:bodyPr bIns="0" anchor="b">
            <a:normAutofit/>
          </a:bodyPr>
          <a:lstStyle>
            <a:lvl1pPr algn="l">
              <a:defRPr sz="6600"/>
            </a:lvl1pPr>
          </a:lstStyle>
          <a:p>
            <a:r>
              <a:rPr lang="tr-TR"/>
              <a:t>Asıl başlık stili için tıklatın</a:t>
            </a:r>
            <a:endParaRPr lang="en-US" dirty="0"/>
          </a:p>
        </p:txBody>
      </p:sp>
      <p:sp>
        <p:nvSpPr>
          <p:cNvPr id="3" name="Subtitle 2"/>
          <p:cNvSpPr>
            <a:spLocks noGrp="1"/>
          </p:cNvSpPr>
          <p:nvPr>
            <p:ph type="subTitle" idx="1"/>
          </p:nvPr>
        </p:nvSpPr>
        <p:spPr>
          <a:xfrm>
            <a:off x="1813335" y="3531205"/>
            <a:ext cx="6477804"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pPr>
              <a:defRPr/>
            </a:pPr>
            <a:endParaRPr lang="es-ES" altLang="tr-TR"/>
          </a:p>
        </p:txBody>
      </p:sp>
      <p:sp>
        <p:nvSpPr>
          <p:cNvPr id="5" name="Footer Placeholder 4"/>
          <p:cNvSpPr>
            <a:spLocks noGrp="1"/>
          </p:cNvSpPr>
          <p:nvPr>
            <p:ph type="ftr" sz="quarter" idx="11"/>
          </p:nvPr>
        </p:nvSpPr>
        <p:spPr>
          <a:xfrm>
            <a:off x="1812376" y="329308"/>
            <a:ext cx="3730436" cy="309201"/>
          </a:xfrm>
        </p:spPr>
        <p:txBody>
          <a:bodyPr/>
          <a:lstStyle/>
          <a:p>
            <a:pPr>
              <a:defRPr/>
            </a:pPr>
            <a:endParaRPr lang="es-ES" altLang="tr-TR"/>
          </a:p>
        </p:txBody>
      </p:sp>
      <p:sp>
        <p:nvSpPr>
          <p:cNvPr id="6" name="Slide Number Placeholder 5"/>
          <p:cNvSpPr>
            <a:spLocks noGrp="1"/>
          </p:cNvSpPr>
          <p:nvPr>
            <p:ph type="sldNum" sz="quarter" idx="12"/>
          </p:nvPr>
        </p:nvSpPr>
        <p:spPr>
          <a:xfrm>
            <a:off x="1078249" y="798973"/>
            <a:ext cx="608264" cy="503578"/>
          </a:xfrm>
        </p:spPr>
        <p:txBody>
          <a:bodyPr/>
          <a:lstStyle/>
          <a:p>
            <a:pPr>
              <a:defRPr/>
            </a:pPr>
            <a:fld id="{FE703F81-48E9-4310-9009-268461F7426A}" type="slidenum">
              <a:rPr lang="es-ES" altLang="tr-TR" smtClean="0"/>
              <a:pPr>
                <a:defRPr/>
              </a:pPr>
              <a:t>‹#›</a:t>
            </a:fld>
            <a:endParaRPr lang="es-ES" altLang="tr-TR"/>
          </a:p>
        </p:txBody>
      </p:sp>
      <p:cxnSp>
        <p:nvCxnSpPr>
          <p:cNvPr id="15" name="Straight Connector 14"/>
          <p:cNvCxnSpPr/>
          <p:nvPr/>
        </p:nvCxnSpPr>
        <p:spPr>
          <a:xfrm>
            <a:off x="1813335" y="3528542"/>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44877385"/>
      </p:ext>
    </p:extLst>
  </p:cSld>
  <p:clrMapOvr>
    <a:masterClrMapping/>
  </p:clrMapOvr>
  <p:transition>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es-ES" altLang="tr-TR"/>
          </a:p>
        </p:txBody>
      </p:sp>
      <p:sp>
        <p:nvSpPr>
          <p:cNvPr id="5" name="Footer Placeholder 4"/>
          <p:cNvSpPr>
            <a:spLocks noGrp="1"/>
          </p:cNvSpPr>
          <p:nvPr>
            <p:ph type="ftr" sz="quarter" idx="11"/>
          </p:nvPr>
        </p:nvSpPr>
        <p:spPr/>
        <p:txBody>
          <a:bodyPr/>
          <a:lstStyle/>
          <a:p>
            <a:pPr>
              <a:defRPr/>
            </a:pPr>
            <a:endParaRPr lang="es-ES" altLang="tr-TR"/>
          </a:p>
        </p:txBody>
      </p:sp>
      <p:sp>
        <p:nvSpPr>
          <p:cNvPr id="6" name="Slide Number Placeholder 5"/>
          <p:cNvSpPr>
            <a:spLocks noGrp="1"/>
          </p:cNvSpPr>
          <p:nvPr>
            <p:ph type="sldNum" sz="quarter" idx="12"/>
          </p:nvPr>
        </p:nvSpPr>
        <p:spPr/>
        <p:txBody>
          <a:bodyPr/>
          <a:lstStyle/>
          <a:p>
            <a:pPr>
              <a:defRPr/>
            </a:pPr>
            <a:fld id="{2DA6E850-3485-4536-87DB-A53F5D9E54D9}" type="slidenum">
              <a:rPr lang="es-ES" altLang="tr-TR" smtClean="0"/>
              <a:pPr>
                <a:defRPr/>
              </a:pPr>
              <a:t>‹#›</a:t>
            </a:fld>
            <a:endParaRPr lang="es-ES" altLang="tr-TR"/>
          </a:p>
        </p:txBody>
      </p:sp>
      <p:cxnSp>
        <p:nvCxnSpPr>
          <p:cNvPr id="26" name="Straight Connector 25"/>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860613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798974"/>
            <a:ext cx="1211807" cy="4659889"/>
          </a:xfrm>
        </p:spPr>
        <p:txBody>
          <a:bodyPr vert="eaVert"/>
          <a:lstStyle>
            <a:lvl1pPr algn="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1083504" y="798974"/>
            <a:ext cx="5871623" cy="465988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es-ES" altLang="tr-TR"/>
          </a:p>
        </p:txBody>
      </p:sp>
      <p:sp>
        <p:nvSpPr>
          <p:cNvPr id="5" name="Footer Placeholder 4"/>
          <p:cNvSpPr>
            <a:spLocks noGrp="1"/>
          </p:cNvSpPr>
          <p:nvPr>
            <p:ph type="ftr" sz="quarter" idx="11"/>
          </p:nvPr>
        </p:nvSpPr>
        <p:spPr/>
        <p:txBody>
          <a:bodyPr/>
          <a:lstStyle/>
          <a:p>
            <a:pPr>
              <a:defRPr/>
            </a:pPr>
            <a:endParaRPr lang="es-ES" altLang="tr-TR"/>
          </a:p>
        </p:txBody>
      </p:sp>
      <p:sp>
        <p:nvSpPr>
          <p:cNvPr id="6" name="Slide Number Placeholder 5"/>
          <p:cNvSpPr>
            <a:spLocks noGrp="1"/>
          </p:cNvSpPr>
          <p:nvPr>
            <p:ph type="sldNum" sz="quarter" idx="12"/>
          </p:nvPr>
        </p:nvSpPr>
        <p:spPr/>
        <p:txBody>
          <a:bodyPr/>
          <a:lstStyle/>
          <a:p>
            <a:pPr>
              <a:defRPr/>
            </a:pPr>
            <a:fld id="{152E9A1C-E1F7-4A47-A85D-C860567816C4}" type="slidenum">
              <a:rPr lang="es-ES" altLang="tr-TR" smtClean="0"/>
              <a:pPr>
                <a:defRPr/>
              </a:pPr>
              <a:t>‹#›</a:t>
            </a:fld>
            <a:endParaRPr lang="es-ES" altLang="tr-TR"/>
          </a:p>
        </p:txBody>
      </p:sp>
      <p:cxnSp>
        <p:nvCxnSpPr>
          <p:cNvPr id="15" name="Straight Connector 14"/>
          <p:cNvCxnSpPr/>
          <p:nvPr/>
        </p:nvCxnSpPr>
        <p:spPr>
          <a:xfrm>
            <a:off x="7079333"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71360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pPr>
              <a:defRPr/>
            </a:pPr>
            <a:endParaRPr lang="es-ES" altLang="tr-TR"/>
          </a:p>
        </p:txBody>
      </p:sp>
      <p:sp>
        <p:nvSpPr>
          <p:cNvPr id="5" name="Footer Placeholder 4"/>
          <p:cNvSpPr>
            <a:spLocks noGrp="1"/>
          </p:cNvSpPr>
          <p:nvPr>
            <p:ph type="ftr" sz="quarter" idx="11"/>
          </p:nvPr>
        </p:nvSpPr>
        <p:spPr/>
        <p:txBody>
          <a:bodyPr/>
          <a:lstStyle/>
          <a:p>
            <a:pPr>
              <a:defRPr/>
            </a:pPr>
            <a:endParaRPr lang="es-ES" altLang="tr-TR"/>
          </a:p>
        </p:txBody>
      </p:sp>
      <p:sp>
        <p:nvSpPr>
          <p:cNvPr id="6" name="Slide Number Placeholder 5"/>
          <p:cNvSpPr>
            <a:spLocks noGrp="1"/>
          </p:cNvSpPr>
          <p:nvPr>
            <p:ph type="sldNum" sz="quarter" idx="12"/>
          </p:nvPr>
        </p:nvSpPr>
        <p:spPr/>
        <p:txBody>
          <a:bodyPr/>
          <a:lstStyle/>
          <a:p>
            <a:pPr>
              <a:defRPr/>
            </a:pPr>
            <a:fld id="{34C1E815-0437-48EC-ADE6-0179DCBD6D07}" type="slidenum">
              <a:rPr lang="es-ES" altLang="tr-TR" smtClean="0"/>
              <a:pPr>
                <a:defRPr/>
              </a:pPr>
              <a:t>‹#›</a:t>
            </a:fld>
            <a:endParaRPr lang="es-ES" altLang="tr-TR"/>
          </a:p>
        </p:txBody>
      </p:sp>
      <p:cxnSp>
        <p:nvCxnSpPr>
          <p:cNvPr id="33" name="Straight Connector 32"/>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18909786"/>
      </p:ext>
    </p:extLst>
  </p:cSld>
  <p:clrMapOvr>
    <a:masterClrMapping/>
  </p:clrMapOvr>
  <p:transition>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090679" y="1756130"/>
            <a:ext cx="6482366" cy="1887950"/>
          </a:xfrm>
        </p:spPr>
        <p:txBody>
          <a:bodyPr anchor="b">
            <a:normAutofit/>
          </a:bodyPr>
          <a:lstStyle>
            <a:lvl1pPr algn="l">
              <a:defRPr sz="3600"/>
            </a:lvl1pPr>
          </a:lstStyle>
          <a:p>
            <a:r>
              <a:rPr lang="tr-TR"/>
              <a:t>Asıl başlık stili için tıklatın</a:t>
            </a:r>
            <a:endParaRPr lang="en-US" dirty="0"/>
          </a:p>
        </p:txBody>
      </p:sp>
      <p:sp>
        <p:nvSpPr>
          <p:cNvPr id="3" name="Text Placeholder 2"/>
          <p:cNvSpPr>
            <a:spLocks noGrp="1"/>
          </p:cNvSpPr>
          <p:nvPr>
            <p:ph type="body" idx="1"/>
          </p:nvPr>
        </p:nvSpPr>
        <p:spPr>
          <a:xfrm>
            <a:off x="1090679" y="3806196"/>
            <a:ext cx="6472835"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pPr>
              <a:defRPr/>
            </a:pPr>
            <a:endParaRPr lang="es-ES" altLang="tr-TR"/>
          </a:p>
        </p:txBody>
      </p:sp>
      <p:sp>
        <p:nvSpPr>
          <p:cNvPr id="5" name="Footer Placeholder 4"/>
          <p:cNvSpPr>
            <a:spLocks noGrp="1"/>
          </p:cNvSpPr>
          <p:nvPr>
            <p:ph type="ftr" sz="quarter" idx="11"/>
          </p:nvPr>
        </p:nvSpPr>
        <p:spPr/>
        <p:txBody>
          <a:bodyPr/>
          <a:lstStyle/>
          <a:p>
            <a:pPr>
              <a:defRPr/>
            </a:pPr>
            <a:endParaRPr lang="es-ES" altLang="tr-TR"/>
          </a:p>
        </p:txBody>
      </p:sp>
      <p:sp>
        <p:nvSpPr>
          <p:cNvPr id="6" name="Slide Number Placeholder 5"/>
          <p:cNvSpPr>
            <a:spLocks noGrp="1"/>
          </p:cNvSpPr>
          <p:nvPr>
            <p:ph type="sldNum" sz="quarter" idx="12"/>
          </p:nvPr>
        </p:nvSpPr>
        <p:spPr/>
        <p:txBody>
          <a:bodyPr/>
          <a:lstStyle/>
          <a:p>
            <a:pPr>
              <a:defRPr/>
            </a:pPr>
            <a:fld id="{2DA6E850-3485-4536-87DB-A53F5D9E54D9}" type="slidenum">
              <a:rPr lang="es-ES" altLang="tr-TR" smtClean="0"/>
              <a:pPr>
                <a:defRPr/>
              </a:pPr>
              <a:t>‹#›</a:t>
            </a:fld>
            <a:endParaRPr lang="es-ES" altLang="tr-TR"/>
          </a:p>
        </p:txBody>
      </p:sp>
      <p:cxnSp>
        <p:nvCxnSpPr>
          <p:cNvPr id="15" name="Straight Connector 14"/>
          <p:cNvCxnSpPr/>
          <p:nvPr/>
        </p:nvCxnSpPr>
        <p:spPr>
          <a:xfrm>
            <a:off x="1090679" y="3804985"/>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443946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86913" y="804890"/>
            <a:ext cx="7204226" cy="1059305"/>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85498" y="2010879"/>
            <a:ext cx="3483864" cy="3448595"/>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10328" y="2017343"/>
            <a:ext cx="3483864" cy="344152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pPr>
              <a:defRPr/>
            </a:pPr>
            <a:endParaRPr lang="es-ES" altLang="tr-TR"/>
          </a:p>
        </p:txBody>
      </p:sp>
      <p:sp>
        <p:nvSpPr>
          <p:cNvPr id="6" name="Footer Placeholder 5"/>
          <p:cNvSpPr>
            <a:spLocks noGrp="1"/>
          </p:cNvSpPr>
          <p:nvPr>
            <p:ph type="ftr" sz="quarter" idx="11"/>
          </p:nvPr>
        </p:nvSpPr>
        <p:spPr/>
        <p:txBody>
          <a:bodyPr/>
          <a:lstStyle/>
          <a:p>
            <a:pPr>
              <a:defRPr/>
            </a:pPr>
            <a:endParaRPr lang="es-ES" altLang="tr-TR"/>
          </a:p>
        </p:txBody>
      </p:sp>
      <p:sp>
        <p:nvSpPr>
          <p:cNvPr id="7" name="Slide Number Placeholder 6"/>
          <p:cNvSpPr>
            <a:spLocks noGrp="1"/>
          </p:cNvSpPr>
          <p:nvPr>
            <p:ph type="sldNum" sz="quarter" idx="12"/>
          </p:nvPr>
        </p:nvSpPr>
        <p:spPr/>
        <p:txBody>
          <a:bodyPr/>
          <a:lstStyle/>
          <a:p>
            <a:pPr>
              <a:defRPr/>
            </a:pPr>
            <a:fld id="{3D1E06C8-3E90-4E56-BC1D-6190B6D1F183}" type="slidenum">
              <a:rPr lang="es-ES" altLang="tr-TR" smtClean="0"/>
              <a:pPr>
                <a:defRPr/>
              </a:pPr>
              <a:t>‹#›</a:t>
            </a:fld>
            <a:endParaRPr lang="es-ES" altLang="tr-TR"/>
          </a:p>
        </p:txBody>
      </p:sp>
      <p:cxnSp>
        <p:nvCxnSpPr>
          <p:cNvPr id="35" name="Straight Connector 3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4107953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85394" y="804164"/>
            <a:ext cx="7205746" cy="1056319"/>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85393" y="2019550"/>
            <a:ext cx="348386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85393" y="2824270"/>
            <a:ext cx="3483864" cy="264445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09272" y="2023004"/>
            <a:ext cx="348386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809272" y="2821491"/>
            <a:ext cx="3483864" cy="2637371"/>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pPr>
              <a:defRPr/>
            </a:pPr>
            <a:endParaRPr lang="es-ES" altLang="tr-TR"/>
          </a:p>
        </p:txBody>
      </p:sp>
      <p:sp>
        <p:nvSpPr>
          <p:cNvPr id="8" name="Footer Placeholder 7"/>
          <p:cNvSpPr>
            <a:spLocks noGrp="1"/>
          </p:cNvSpPr>
          <p:nvPr>
            <p:ph type="ftr" sz="quarter" idx="11"/>
          </p:nvPr>
        </p:nvSpPr>
        <p:spPr/>
        <p:txBody>
          <a:bodyPr/>
          <a:lstStyle/>
          <a:p>
            <a:pPr>
              <a:defRPr/>
            </a:pPr>
            <a:endParaRPr lang="es-ES" altLang="tr-TR"/>
          </a:p>
        </p:txBody>
      </p:sp>
      <p:sp>
        <p:nvSpPr>
          <p:cNvPr id="9" name="Slide Number Placeholder 8"/>
          <p:cNvSpPr>
            <a:spLocks noGrp="1"/>
          </p:cNvSpPr>
          <p:nvPr>
            <p:ph type="sldNum" sz="quarter" idx="12"/>
          </p:nvPr>
        </p:nvSpPr>
        <p:spPr/>
        <p:txBody>
          <a:bodyPr/>
          <a:lstStyle/>
          <a:p>
            <a:pPr>
              <a:defRPr/>
            </a:pPr>
            <a:fld id="{AF87C928-7877-4F8A-9710-94A70145A84C}" type="slidenum">
              <a:rPr lang="es-ES" altLang="tr-TR" smtClean="0"/>
              <a:pPr>
                <a:defRPr/>
              </a:pPr>
              <a:t>‹#›</a:t>
            </a:fld>
            <a:endParaRPr lang="es-ES" altLang="tr-TR"/>
          </a:p>
        </p:txBody>
      </p:sp>
      <p:cxnSp>
        <p:nvCxnSpPr>
          <p:cNvPr id="29" name="Straight Connector 28"/>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82301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pPr>
              <a:defRPr/>
            </a:pPr>
            <a:endParaRPr lang="es-ES" altLang="tr-TR"/>
          </a:p>
        </p:txBody>
      </p:sp>
      <p:sp>
        <p:nvSpPr>
          <p:cNvPr id="4" name="Footer Placeholder 3"/>
          <p:cNvSpPr>
            <a:spLocks noGrp="1"/>
          </p:cNvSpPr>
          <p:nvPr>
            <p:ph type="ftr" sz="quarter" idx="11"/>
          </p:nvPr>
        </p:nvSpPr>
        <p:spPr/>
        <p:txBody>
          <a:bodyPr/>
          <a:lstStyle/>
          <a:p>
            <a:pPr>
              <a:defRPr/>
            </a:pPr>
            <a:endParaRPr lang="es-ES" altLang="tr-TR"/>
          </a:p>
        </p:txBody>
      </p:sp>
      <p:sp>
        <p:nvSpPr>
          <p:cNvPr id="5" name="Slide Number Placeholder 4"/>
          <p:cNvSpPr>
            <a:spLocks noGrp="1"/>
          </p:cNvSpPr>
          <p:nvPr>
            <p:ph type="sldNum" sz="quarter" idx="12"/>
          </p:nvPr>
        </p:nvSpPr>
        <p:spPr/>
        <p:txBody>
          <a:bodyPr/>
          <a:lstStyle/>
          <a:p>
            <a:pPr>
              <a:defRPr/>
            </a:pPr>
            <a:fld id="{84A0F434-4D20-41CF-95B3-DC61C4A6E7C7}" type="slidenum">
              <a:rPr lang="es-ES" altLang="tr-TR" smtClean="0"/>
              <a:pPr>
                <a:defRPr/>
              </a:pPr>
              <a:t>‹#›</a:t>
            </a:fld>
            <a:endParaRPr lang="es-ES" altLang="tr-TR"/>
          </a:p>
        </p:txBody>
      </p:sp>
      <p:cxnSp>
        <p:nvCxnSpPr>
          <p:cNvPr id="25" name="Straight Connector 24"/>
          <p:cNvCxnSpPr/>
          <p:nvPr/>
        </p:nvCxnSpPr>
        <p:spPr>
          <a:xfrm>
            <a:off x="1090422" y="1847088"/>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63399907"/>
      </p:ext>
    </p:extLst>
  </p:cSld>
  <p:clrMapOvr>
    <a:masterClrMapping/>
  </p:clrMapOvr>
  <p:transition>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s-ES" altLang="tr-TR"/>
          </a:p>
        </p:txBody>
      </p:sp>
      <p:sp>
        <p:nvSpPr>
          <p:cNvPr id="3" name="Footer Placeholder 2"/>
          <p:cNvSpPr>
            <a:spLocks noGrp="1"/>
          </p:cNvSpPr>
          <p:nvPr>
            <p:ph type="ftr" sz="quarter" idx="11"/>
          </p:nvPr>
        </p:nvSpPr>
        <p:spPr/>
        <p:txBody>
          <a:bodyPr/>
          <a:lstStyle/>
          <a:p>
            <a:pPr>
              <a:defRPr/>
            </a:pPr>
            <a:endParaRPr lang="es-ES" altLang="tr-TR"/>
          </a:p>
        </p:txBody>
      </p:sp>
      <p:sp>
        <p:nvSpPr>
          <p:cNvPr id="4" name="Slide Number Placeholder 3"/>
          <p:cNvSpPr>
            <a:spLocks noGrp="1"/>
          </p:cNvSpPr>
          <p:nvPr>
            <p:ph type="sldNum" sz="quarter" idx="12"/>
          </p:nvPr>
        </p:nvSpPr>
        <p:spPr/>
        <p:txBody>
          <a:bodyPr/>
          <a:lstStyle/>
          <a:p>
            <a:pPr>
              <a:defRPr/>
            </a:pPr>
            <a:fld id="{D6262C94-04EF-4805-8F87-6FF62838579A}" type="slidenum">
              <a:rPr lang="es-ES" altLang="tr-TR" smtClean="0"/>
              <a:pPr>
                <a:defRPr/>
              </a:pPr>
              <a:t>‹#›</a:t>
            </a:fld>
            <a:endParaRPr lang="es-ES" altLang="tr-TR"/>
          </a:p>
        </p:txBody>
      </p:sp>
    </p:spTree>
    <p:extLst>
      <p:ext uri="{BB962C8B-B14F-4D97-AF65-F5344CB8AC3E}">
        <p14:creationId xmlns:p14="http://schemas.microsoft.com/office/powerpoint/2010/main" xmlns="" val="3302711889"/>
      </p:ext>
    </p:extLst>
  </p:cSld>
  <p:clrMapOvr>
    <a:masterClrMapping/>
  </p:clrMapOvr>
  <p:transition>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083504" y="798973"/>
            <a:ext cx="2454824" cy="2247117"/>
          </a:xfrm>
        </p:spPr>
        <p:txBody>
          <a:bodyPr anchor="b">
            <a:normAutofit/>
          </a:bodyPr>
          <a:lstStyle>
            <a:lvl1pPr algn="l">
              <a:defRPr sz="2400"/>
            </a:lvl1pPr>
          </a:lstStyle>
          <a:p>
            <a:r>
              <a:rPr lang="tr-TR"/>
              <a:t>Asıl başlık stili için tıklatın</a:t>
            </a:r>
            <a:endParaRPr lang="en-US" dirty="0"/>
          </a:p>
        </p:txBody>
      </p:sp>
      <p:sp>
        <p:nvSpPr>
          <p:cNvPr id="3" name="Content Placeholder 2"/>
          <p:cNvSpPr>
            <a:spLocks noGrp="1"/>
          </p:cNvSpPr>
          <p:nvPr>
            <p:ph idx="1"/>
          </p:nvPr>
        </p:nvSpPr>
        <p:spPr>
          <a:xfrm>
            <a:off x="3782785" y="798974"/>
            <a:ext cx="4509353" cy="4658826"/>
          </a:xfrm>
        </p:spPr>
        <p:txBody>
          <a:bodyPr anchor="ct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083504" y="3205492"/>
            <a:ext cx="2456260"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pPr>
              <a:defRPr/>
            </a:pPr>
            <a:endParaRPr lang="es-ES" altLang="tr-TR"/>
          </a:p>
        </p:txBody>
      </p:sp>
      <p:sp>
        <p:nvSpPr>
          <p:cNvPr id="6" name="Footer Placeholder 5"/>
          <p:cNvSpPr>
            <a:spLocks noGrp="1"/>
          </p:cNvSpPr>
          <p:nvPr>
            <p:ph type="ftr" sz="quarter" idx="11"/>
          </p:nvPr>
        </p:nvSpPr>
        <p:spPr/>
        <p:txBody>
          <a:bodyPr/>
          <a:lstStyle/>
          <a:p>
            <a:pPr>
              <a:defRPr/>
            </a:pPr>
            <a:endParaRPr lang="es-ES" altLang="tr-TR"/>
          </a:p>
        </p:txBody>
      </p:sp>
      <p:sp>
        <p:nvSpPr>
          <p:cNvPr id="7" name="Slide Number Placeholder 6"/>
          <p:cNvSpPr>
            <a:spLocks noGrp="1"/>
          </p:cNvSpPr>
          <p:nvPr>
            <p:ph type="sldNum" sz="quarter" idx="12"/>
          </p:nvPr>
        </p:nvSpPr>
        <p:spPr/>
        <p:txBody>
          <a:bodyPr/>
          <a:lstStyle/>
          <a:p>
            <a:pPr>
              <a:defRPr/>
            </a:pPr>
            <a:fld id="{55566054-91B3-4603-924C-7A712712BE31}" type="slidenum">
              <a:rPr lang="es-ES" altLang="tr-TR" smtClean="0"/>
              <a:pPr>
                <a:defRPr/>
              </a:pPr>
              <a:t>‹#›</a:t>
            </a:fld>
            <a:endParaRPr lang="es-ES" altLang="tr-TR"/>
          </a:p>
        </p:txBody>
      </p:sp>
      <p:cxnSp>
        <p:nvCxnSpPr>
          <p:cNvPr id="17" name="Straight Connector 16"/>
          <p:cNvCxnSpPr/>
          <p:nvPr/>
        </p:nvCxnSpPr>
        <p:spPr>
          <a:xfrm>
            <a:off x="1086210" y="3205491"/>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49602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5608041" y="482171"/>
            <a:ext cx="3055900"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1129513"/>
            <a:ext cx="4149246" cy="1830584"/>
          </a:xfrm>
        </p:spPr>
        <p:txBody>
          <a:bodyPr anchor="b">
            <a:normAutofit/>
          </a:bodyPr>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6093292" y="1122543"/>
            <a:ext cx="2093378"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87747" y="3145992"/>
            <a:ext cx="4143303"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a:xfrm>
            <a:off x="1085537" y="5469857"/>
            <a:ext cx="4145513" cy="320123"/>
          </a:xfrm>
        </p:spPr>
        <p:txBody>
          <a:bodyPr/>
          <a:lstStyle>
            <a:lvl1pPr algn="l">
              <a:defRPr/>
            </a:lvl1pPr>
          </a:lstStyle>
          <a:p>
            <a:pPr>
              <a:defRPr/>
            </a:pPr>
            <a:endParaRPr lang="es-ES" altLang="tr-TR"/>
          </a:p>
        </p:txBody>
      </p:sp>
      <p:sp>
        <p:nvSpPr>
          <p:cNvPr id="6" name="Footer Placeholder 5"/>
          <p:cNvSpPr>
            <a:spLocks noGrp="1"/>
          </p:cNvSpPr>
          <p:nvPr>
            <p:ph type="ftr" sz="quarter" idx="11"/>
          </p:nvPr>
        </p:nvSpPr>
        <p:spPr>
          <a:xfrm>
            <a:off x="1085537" y="318641"/>
            <a:ext cx="4155753" cy="320931"/>
          </a:xfrm>
        </p:spPr>
        <p:txBody>
          <a:bodyPr/>
          <a:lstStyle/>
          <a:p>
            <a:pPr>
              <a:defRPr/>
            </a:pPr>
            <a:endParaRPr lang="es-ES" altLang="tr-TR"/>
          </a:p>
        </p:txBody>
      </p:sp>
      <p:sp>
        <p:nvSpPr>
          <p:cNvPr id="7" name="Slide Number Placeholder 6"/>
          <p:cNvSpPr>
            <a:spLocks noGrp="1"/>
          </p:cNvSpPr>
          <p:nvPr>
            <p:ph type="sldNum" sz="quarter" idx="12"/>
          </p:nvPr>
        </p:nvSpPr>
        <p:spPr/>
        <p:txBody>
          <a:bodyPr/>
          <a:lstStyle/>
          <a:p>
            <a:pPr>
              <a:defRPr/>
            </a:pPr>
            <a:fld id="{5B41E261-1F83-4468-B625-9E8551AC393B}" type="slidenum">
              <a:rPr lang="es-ES" altLang="tr-TR" smtClean="0"/>
              <a:pPr>
                <a:defRPr/>
              </a:pPr>
              <a:t>‹#›</a:t>
            </a:fld>
            <a:endParaRPr lang="es-ES" altLang="tr-TR"/>
          </a:p>
        </p:txBody>
      </p:sp>
      <p:cxnSp>
        <p:nvCxnSpPr>
          <p:cNvPr id="31" name="Straight Connector 30"/>
          <p:cNvCxnSpPr/>
          <p:nvPr/>
        </p:nvCxnSpPr>
        <p:spPr>
          <a:xfrm>
            <a:off x="1085537" y="3143605"/>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4560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7"/>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xmlns="" val="0"/>
              </a:ext>
            </a:extLst>
          </a:blip>
          <a:srcRect t="1538" b="-1538"/>
          <a:stretch/>
        </p:blipFill>
        <p:spPr bwMode="black">
          <a:xfrm>
            <a:off x="0" y="6126480"/>
            <a:ext cx="9144000" cy="742950"/>
          </a:xfrm>
          <a:prstGeom prst="rect">
            <a:avLst/>
          </a:prstGeom>
        </p:spPr>
      </p:pic>
      <p:sp>
        <p:nvSpPr>
          <p:cNvPr id="2" name="Title Placeholder 1"/>
          <p:cNvSpPr>
            <a:spLocks noGrp="1"/>
          </p:cNvSpPr>
          <p:nvPr>
            <p:ph type="title"/>
          </p:nvPr>
        </p:nvSpPr>
        <p:spPr>
          <a:xfrm>
            <a:off x="1088685" y="804520"/>
            <a:ext cx="7202456"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88685" y="2015733"/>
            <a:ext cx="7202456"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330370"/>
            <a:ext cx="2625536"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endParaRPr lang="es-ES" altLang="tr-TR"/>
          </a:p>
        </p:txBody>
      </p:sp>
      <p:sp>
        <p:nvSpPr>
          <p:cNvPr id="5" name="Footer Placeholder 4"/>
          <p:cNvSpPr>
            <a:spLocks noGrp="1"/>
          </p:cNvSpPr>
          <p:nvPr>
            <p:ph type="ftr" sz="quarter" idx="3"/>
          </p:nvPr>
        </p:nvSpPr>
        <p:spPr>
          <a:xfrm>
            <a:off x="1088684" y="329308"/>
            <a:ext cx="4454127"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defRPr/>
            </a:pPr>
            <a:endParaRPr lang="es-ES" altLang="tr-TR"/>
          </a:p>
        </p:txBody>
      </p:sp>
      <p:sp>
        <p:nvSpPr>
          <p:cNvPr id="6" name="Slide Number Placeholder 5"/>
          <p:cNvSpPr>
            <a:spLocks noGrp="1"/>
          </p:cNvSpPr>
          <p:nvPr>
            <p:ph type="sldNum" sz="quarter" idx="4"/>
          </p:nvPr>
        </p:nvSpPr>
        <p:spPr>
          <a:xfrm>
            <a:off x="360046" y="798973"/>
            <a:ext cx="608264" cy="503578"/>
          </a:xfrm>
          <a:prstGeom prst="rect">
            <a:avLst/>
          </a:prstGeom>
        </p:spPr>
        <p:txBody>
          <a:bodyPr vert="horz" lIns="91440" tIns="45720" rIns="91440" bIns="45720" rtlCol="0" anchor="t"/>
          <a:lstStyle>
            <a:lvl1pPr algn="r">
              <a:defRPr sz="2800">
                <a:solidFill>
                  <a:schemeClr val="accent1"/>
                </a:solidFill>
              </a:defRPr>
            </a:lvl1pPr>
          </a:lstStyle>
          <a:p>
            <a:pPr>
              <a:defRPr/>
            </a:pPr>
            <a:fld id="{2DA6E850-3485-4536-87DB-A53F5D9E54D9}" type="slidenum">
              <a:rPr lang="es-ES" altLang="tr-TR" smtClean="0"/>
              <a:pPr>
                <a:defRPr/>
              </a:pPr>
              <a:t>‹#›</a:t>
            </a:fld>
            <a:endParaRPr lang="es-ES" altLang="tr-TR"/>
          </a:p>
        </p:txBody>
      </p:sp>
      <p:cxnSp>
        <p:nvCxnSpPr>
          <p:cNvPr id="10" name="Straight Connector 9"/>
          <p:cNvCxnSpPr/>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891239164"/>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ransition>
    <p:push dir="d"/>
  </p:transition>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txBox="1">
            <a:spLocks/>
          </p:cNvSpPr>
          <p:nvPr/>
        </p:nvSpPr>
        <p:spPr>
          <a:xfrm>
            <a:off x="1643042" y="214290"/>
            <a:ext cx="5786478" cy="714380"/>
          </a:xfrm>
          <a:prstGeom prst="rect">
            <a:avLst/>
          </a:prstGeom>
        </p:spPr>
        <p:txBody>
          <a:bodyPr vert="horz" lIns="91440" tIns="91440" rIns="91440" bIns="91440" rtlCol="0">
            <a:normAutofit/>
          </a:bodyPr>
          <a:lstStyle/>
          <a:p>
            <a:pPr lvl="0" algn="ctr">
              <a:lnSpc>
                <a:spcPct val="120000"/>
              </a:lnSpc>
              <a:spcBef>
                <a:spcPts val="1000"/>
              </a:spcBef>
              <a:buClr>
                <a:schemeClr val="accent1"/>
              </a:buClr>
              <a:buSzPct val="100000"/>
              <a:defRPr/>
            </a:pPr>
            <a:r>
              <a:rPr lang="tr-TR" b="1" i="1" dirty="0" smtClean="0">
                <a:solidFill>
                  <a:srgbClr val="C00000"/>
                </a:solidFill>
                <a:latin typeface="Maiandra GD" pitchFamily="34" charset="0"/>
              </a:rPr>
              <a:t>Tekirdağ RAM Özel Eğitim Hizmetleri Bölümü</a:t>
            </a:r>
          </a:p>
          <a:p>
            <a:pPr marL="0" marR="0" lvl="0" indent="0" algn="just" defTabSz="914400" rtl="0" eaLnBrk="1" fontAlgn="auto" latinLnBrk="0" hangingPunct="1">
              <a:lnSpc>
                <a:spcPct val="120000"/>
              </a:lnSpc>
              <a:spcBef>
                <a:spcPts val="1000"/>
              </a:spcBef>
              <a:spcAft>
                <a:spcPts val="0"/>
              </a:spcAft>
              <a:buClr>
                <a:schemeClr val="accent1"/>
              </a:buClr>
              <a:buSzPct val="100000"/>
              <a:tabLst/>
              <a:defRPr/>
            </a:pPr>
            <a:endParaRPr kumimoji="0" lang="tr-TR" sz="1200" b="0" i="0" u="none" strike="noStrike" kern="1200" spc="0" normalizeH="0" baseline="0" noProof="0" dirty="0" smtClean="0">
              <a:ln>
                <a:noFill/>
              </a:ln>
              <a:solidFill>
                <a:srgbClr val="002060"/>
              </a:solidFill>
              <a:effectLst/>
              <a:uLnTx/>
              <a:uFillTx/>
              <a:latin typeface="Maiandra GD" pitchFamily="34" charset="0"/>
            </a:endParaRPr>
          </a:p>
          <a:p>
            <a:pPr marL="0" marR="0" lvl="0" indent="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None/>
              <a:tabLst/>
              <a:defRPr/>
            </a:pPr>
            <a:endParaRPr kumimoji="0" lang="tr-TR" sz="1800" b="0" i="0" u="none" strike="noStrike" kern="1200" cap="all" spc="0" normalizeH="0" baseline="0" noProof="0" dirty="0">
              <a:ln>
                <a:noFill/>
              </a:ln>
              <a:solidFill>
                <a:schemeClr val="tx1"/>
              </a:solidFill>
              <a:effectLst/>
              <a:uLnTx/>
              <a:uFillTx/>
              <a:latin typeface="+mn-lt"/>
              <a:ea typeface="+mn-ea"/>
              <a:cs typeface="+mn-cs"/>
            </a:endParaRPr>
          </a:p>
        </p:txBody>
      </p:sp>
      <p:sp>
        <p:nvSpPr>
          <p:cNvPr id="4" name="5 Alt Başlık"/>
          <p:cNvSpPr txBox="1">
            <a:spLocks/>
          </p:cNvSpPr>
          <p:nvPr/>
        </p:nvSpPr>
        <p:spPr>
          <a:xfrm>
            <a:off x="1285852" y="857232"/>
            <a:ext cx="6715172" cy="785818"/>
          </a:xfrm>
          <a:prstGeom prst="rect">
            <a:avLst/>
          </a:prstGeom>
        </p:spPr>
        <p:txBody>
          <a:bodyPr>
            <a:normAutofit fontScale="55000" lnSpcReduction="20000"/>
          </a:bodyPr>
          <a:lstStyle/>
          <a:p>
            <a:pPr marL="228600" marR="0" lvl="0" indent="-228600" algn="ctr" defTabSz="914400" rtl="0" eaLnBrk="1" fontAlgn="auto" latinLnBrk="0" hangingPunct="1">
              <a:lnSpc>
                <a:spcPct val="120000"/>
              </a:lnSpc>
              <a:spcBef>
                <a:spcPts val="1000"/>
              </a:spcBef>
              <a:spcAft>
                <a:spcPts val="0"/>
              </a:spcAft>
              <a:buClr>
                <a:schemeClr val="accent1"/>
              </a:buClr>
              <a:buSzPct val="100000"/>
              <a:tabLst/>
              <a:defRPr/>
            </a:pPr>
            <a:r>
              <a:rPr kumimoji="0" lang="tr-TR" sz="2100" b="1" i="0" u="none" strike="noStrike" kern="1200" cap="none" spc="0" normalizeH="0" baseline="0" noProof="0" dirty="0" smtClean="0">
                <a:ln>
                  <a:noFill/>
                </a:ln>
                <a:solidFill>
                  <a:srgbClr val="0070C0"/>
                </a:solidFill>
                <a:effectLst/>
                <a:uLnTx/>
                <a:uFillTx/>
                <a:latin typeface="Maiandra GD" pitchFamily="34" charset="0"/>
                <a:ea typeface="+mn-ea"/>
                <a:cs typeface="+mn-cs"/>
              </a:rPr>
              <a:t>OTİZM SPEKTRUM BOZUKLUĞU GÖSTEREN BİREYLERLE</a:t>
            </a:r>
          </a:p>
          <a:p>
            <a:pPr marL="228600" marR="0" lvl="0" indent="-228600" algn="ctr" defTabSz="914400" rtl="0" eaLnBrk="1" fontAlgn="auto" latinLnBrk="0" hangingPunct="1">
              <a:lnSpc>
                <a:spcPct val="120000"/>
              </a:lnSpc>
              <a:spcBef>
                <a:spcPts val="1000"/>
              </a:spcBef>
              <a:spcAft>
                <a:spcPts val="0"/>
              </a:spcAft>
              <a:buClr>
                <a:schemeClr val="accent1"/>
              </a:buClr>
              <a:buSzPct val="100000"/>
              <a:tabLst/>
              <a:defRPr/>
            </a:pPr>
            <a:r>
              <a:rPr kumimoji="0" lang="tr-TR" sz="4200" b="1" i="1" u="none" strike="noStrike" kern="1200" cap="none" spc="0" normalizeH="0" baseline="0" noProof="0" dirty="0" smtClean="0">
                <a:ln>
                  <a:noFill/>
                </a:ln>
                <a:solidFill>
                  <a:srgbClr val="0070C0"/>
                </a:solidFill>
                <a:effectLst/>
                <a:uLnTx/>
                <a:uFillTx/>
                <a:latin typeface="Maiandra GD" pitchFamily="34" charset="0"/>
                <a:ea typeface="+mn-ea"/>
                <a:cs typeface="+mn-cs"/>
              </a:rPr>
              <a:t>DAVRANIŞ SORUNLARI </a:t>
            </a:r>
            <a:r>
              <a:rPr kumimoji="0" lang="tr-TR" sz="4200" b="1" i="1" u="none" strike="noStrike" kern="1200" cap="none" spc="0" normalizeH="0" baseline="0" noProof="0" smtClean="0">
                <a:ln>
                  <a:noFill/>
                </a:ln>
                <a:solidFill>
                  <a:srgbClr val="0070C0"/>
                </a:solidFill>
                <a:effectLst/>
                <a:uLnTx/>
                <a:uFillTx/>
                <a:latin typeface="Maiandra GD" pitchFamily="34" charset="0"/>
                <a:ea typeface="+mn-ea"/>
                <a:cs typeface="+mn-cs"/>
              </a:rPr>
              <a:t>İLE </a:t>
            </a:r>
            <a:r>
              <a:rPr kumimoji="0" lang="tr-TR" sz="4200" b="1" i="1" u="none" strike="noStrike" kern="1200" cap="none" spc="0" normalizeH="0" baseline="0" noProof="0" smtClean="0">
                <a:ln>
                  <a:noFill/>
                </a:ln>
                <a:solidFill>
                  <a:srgbClr val="0070C0"/>
                </a:solidFill>
                <a:effectLst/>
                <a:uLnTx/>
                <a:uFillTx/>
                <a:latin typeface="Maiandra GD" pitchFamily="34" charset="0"/>
                <a:ea typeface="+mn-ea"/>
                <a:cs typeface="+mn-cs"/>
              </a:rPr>
              <a:t>BAŞ ETME</a:t>
            </a:r>
            <a:endParaRPr kumimoji="0" lang="tr-TR" sz="4200" b="1" i="1" u="none" strike="noStrike" kern="1200" cap="none" spc="0" normalizeH="0" baseline="0" noProof="0" dirty="0" smtClean="0">
              <a:ln>
                <a:noFill/>
              </a:ln>
              <a:solidFill>
                <a:srgbClr val="0070C0"/>
              </a:solidFill>
              <a:effectLst/>
              <a:uLnTx/>
              <a:uFillTx/>
              <a:latin typeface="Maiandra GD" pitchFamily="34" charset="0"/>
              <a:ea typeface="+mn-ea"/>
              <a:cs typeface="+mn-cs"/>
            </a:endParaRPr>
          </a:p>
          <a:p>
            <a:pPr marL="228600" marR="0" lvl="0" indent="-228600" algn="ctr"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Char char="•"/>
              <a:tabLst/>
              <a:defRPr/>
            </a:pPr>
            <a:endParaRPr kumimoji="0" lang="tr-TR" sz="4200" b="1" i="1" u="none" strike="noStrike" kern="1200" cap="none" spc="0" normalizeH="0" baseline="0" noProof="0" dirty="0" smtClean="0">
              <a:ln>
                <a:noFill/>
              </a:ln>
              <a:solidFill>
                <a:srgbClr val="0070C0"/>
              </a:solidFill>
              <a:effectLst/>
              <a:uLnTx/>
              <a:uFillTx/>
              <a:latin typeface="Consolas" pitchFamily="49" charset="0"/>
              <a:ea typeface="+mn-ea"/>
              <a:cs typeface="+mn-cs"/>
            </a:endParaRPr>
          </a:p>
          <a:p>
            <a:pPr marL="228600" marR="0" lvl="0" indent="-22860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Char char="•"/>
              <a:tabLst/>
              <a:defRPr/>
            </a:pPr>
            <a:endParaRPr kumimoji="0" lang="tr-TR" sz="20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2 İçerik Yer Tutucusu"/>
          <p:cNvSpPr txBox="1">
            <a:spLocks/>
          </p:cNvSpPr>
          <p:nvPr/>
        </p:nvSpPr>
        <p:spPr>
          <a:xfrm>
            <a:off x="571472" y="1857364"/>
            <a:ext cx="4383923" cy="1893330"/>
          </a:xfrm>
          <a:prstGeom prst="rect">
            <a:avLst/>
          </a:prstGeom>
        </p:spPr>
        <p:txBody>
          <a:bodyPr vert="horz" lIns="91440" tIns="91440" rIns="91440" bIns="91440" rtlCol="0">
            <a:normAutofit fontScale="40000" lnSpcReduction="20000"/>
          </a:bodyPr>
          <a:lstStyle/>
          <a:p>
            <a:pPr marL="0" marR="0" lvl="0" indent="0" algn="l" defTabSz="914400" rtl="0" eaLnBrk="1" fontAlgn="auto" latinLnBrk="0" hangingPunct="1">
              <a:lnSpc>
                <a:spcPct val="120000"/>
              </a:lnSpc>
              <a:spcBef>
                <a:spcPts val="1000"/>
              </a:spcBef>
              <a:spcAft>
                <a:spcPts val="0"/>
              </a:spcAft>
              <a:buClr>
                <a:schemeClr val="accent1"/>
              </a:buClr>
              <a:buSzPct val="100000"/>
              <a:buFont typeface="Wingdings" pitchFamily="2" charset="2"/>
              <a:buChar char="Ø"/>
              <a:tabLst/>
              <a:defRPr/>
            </a:pPr>
            <a:r>
              <a:rPr kumimoji="0" lang="tr-TR" sz="2800" b="0" i="0" u="none" strike="noStrike" kern="1200" spc="0" normalizeH="0" baseline="0" noProof="0" dirty="0">
                <a:ln>
                  <a:noFill/>
                </a:ln>
                <a:solidFill>
                  <a:srgbClr val="002060"/>
                </a:solidFill>
                <a:effectLst/>
                <a:uLnTx/>
                <a:uFillTx/>
                <a:latin typeface="Maiandra GD" pitchFamily="34" charset="0"/>
              </a:rPr>
              <a:t>OSB Gösteren Bireylerde Görülen Başlıca Sorunlar </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Wingdings" pitchFamily="2" charset="2"/>
              <a:buChar char="Ø"/>
              <a:tabLst/>
              <a:defRPr/>
            </a:pPr>
            <a:r>
              <a:rPr kumimoji="0" lang="tr-TR" sz="2800" b="0" i="0" u="none" strike="noStrike" kern="1200" spc="0" normalizeH="0" baseline="0" noProof="0" dirty="0">
                <a:ln>
                  <a:noFill/>
                </a:ln>
                <a:solidFill>
                  <a:srgbClr val="002060"/>
                </a:solidFill>
                <a:effectLst/>
                <a:uLnTx/>
                <a:uFillTx/>
                <a:latin typeface="Maiandra GD" pitchFamily="34" charset="0"/>
              </a:rPr>
              <a:t>Problem Davranış Nedir </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Wingdings" pitchFamily="2" charset="2"/>
              <a:buChar char="Ø"/>
              <a:tabLst/>
              <a:defRPr/>
            </a:pPr>
            <a:r>
              <a:rPr kumimoji="0" lang="tr-TR" sz="2800" b="0" i="0" u="none" strike="noStrike" kern="1200" spc="0" normalizeH="0" baseline="0" noProof="0" dirty="0">
                <a:ln>
                  <a:noFill/>
                </a:ln>
                <a:solidFill>
                  <a:srgbClr val="002060"/>
                </a:solidFill>
                <a:effectLst/>
                <a:uLnTx/>
                <a:uFillTx/>
                <a:latin typeface="Maiandra GD" pitchFamily="34" charset="0"/>
              </a:rPr>
              <a:t>Problem Davranışların Nedenleri </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Wingdings" pitchFamily="2" charset="2"/>
              <a:buChar char="Ø"/>
              <a:tabLst/>
              <a:defRPr/>
            </a:pPr>
            <a:r>
              <a:rPr kumimoji="0" lang="tr-TR" sz="2800" b="0" i="0" u="none" strike="noStrike" kern="1200" spc="0" normalizeH="0" baseline="0" noProof="0" dirty="0">
                <a:ln>
                  <a:noFill/>
                </a:ln>
                <a:solidFill>
                  <a:srgbClr val="002060"/>
                </a:solidFill>
                <a:effectLst/>
                <a:uLnTx/>
                <a:uFillTx/>
                <a:latin typeface="Maiandra GD" pitchFamily="34" charset="0"/>
              </a:rPr>
              <a:t>Davranışların Çocuk İçin İşlevleri </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Wingdings" pitchFamily="2" charset="2"/>
              <a:buChar char="Ø"/>
              <a:tabLst/>
              <a:defRPr/>
            </a:pPr>
            <a:r>
              <a:rPr kumimoji="0" lang="tr-TR" sz="2800" b="0" i="0" u="none" strike="noStrike" kern="1200" spc="0" normalizeH="0" baseline="0" noProof="0" dirty="0">
                <a:ln>
                  <a:noFill/>
                </a:ln>
                <a:solidFill>
                  <a:srgbClr val="002060"/>
                </a:solidFill>
                <a:effectLst/>
                <a:uLnTx/>
                <a:uFillTx/>
                <a:latin typeface="Maiandra GD" pitchFamily="34" charset="0"/>
              </a:rPr>
              <a:t>Problem Davranışlar Ve ÖDS Modeli </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Wingdings" pitchFamily="2" charset="2"/>
              <a:buChar char="Ø"/>
              <a:tabLst/>
              <a:defRPr/>
            </a:pPr>
            <a:r>
              <a:rPr kumimoji="0" lang="tr-TR" sz="2800" b="0" i="0" u="none" strike="noStrike" kern="1200" spc="0" normalizeH="0" baseline="0" noProof="0" dirty="0">
                <a:ln>
                  <a:noFill/>
                </a:ln>
                <a:solidFill>
                  <a:srgbClr val="002060"/>
                </a:solidFill>
                <a:effectLst/>
                <a:uLnTx/>
                <a:uFillTx/>
                <a:latin typeface="Maiandra GD" pitchFamily="34" charset="0"/>
              </a:rPr>
              <a:t>Problem Davranışların Azaltılması</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None/>
              <a:tabLst/>
              <a:defRPr/>
            </a:pPr>
            <a:endParaRPr kumimoji="0" lang="tr-TR" sz="1800" b="0" i="0" u="none" strike="noStrike" kern="1200" cap="all" spc="0" normalizeH="0" baseline="0" noProof="0" dirty="0">
              <a:ln>
                <a:noFill/>
              </a:ln>
              <a:solidFill>
                <a:schemeClr val="tx1"/>
              </a:solidFill>
              <a:effectLst/>
              <a:uLnTx/>
              <a:uFillTx/>
              <a:latin typeface="+mn-lt"/>
              <a:ea typeface="+mn-ea"/>
              <a:cs typeface="+mn-cs"/>
            </a:endParaRPr>
          </a:p>
        </p:txBody>
      </p:sp>
      <p:sp>
        <p:nvSpPr>
          <p:cNvPr id="7" name="2 İçerik Yer Tutucusu"/>
          <p:cNvSpPr txBox="1">
            <a:spLocks/>
          </p:cNvSpPr>
          <p:nvPr/>
        </p:nvSpPr>
        <p:spPr>
          <a:xfrm>
            <a:off x="5357818" y="1928802"/>
            <a:ext cx="3214710" cy="1285884"/>
          </a:xfrm>
          <a:prstGeom prst="rect">
            <a:avLst/>
          </a:prstGeom>
        </p:spPr>
        <p:txBody>
          <a:bodyPr vert="horz" lIns="91440" tIns="91440" rIns="91440" bIns="91440" rtlCol="0">
            <a:normAutofit fontScale="92500"/>
          </a:bodyPr>
          <a:lstStyle/>
          <a:p>
            <a:pPr marL="0" marR="0" lvl="0" indent="0" algn="just" defTabSz="914400" rtl="0" eaLnBrk="1" fontAlgn="auto" latinLnBrk="0" hangingPunct="1">
              <a:lnSpc>
                <a:spcPct val="120000"/>
              </a:lnSpc>
              <a:spcBef>
                <a:spcPts val="1000"/>
              </a:spcBef>
              <a:spcAft>
                <a:spcPts val="0"/>
              </a:spcAft>
              <a:buClr>
                <a:schemeClr val="accent1"/>
              </a:buClr>
              <a:buSzPct val="100000"/>
              <a:tabLst/>
              <a:defRPr/>
            </a:pPr>
            <a:r>
              <a:rPr kumimoji="0" lang="tr-TR" sz="1100" b="0" i="0" u="none" strike="noStrike" kern="1200" spc="0" normalizeH="0" baseline="0" noProof="0" dirty="0">
                <a:ln>
                  <a:noFill/>
                </a:ln>
                <a:solidFill>
                  <a:srgbClr val="C00000"/>
                </a:solidFill>
                <a:effectLst/>
                <a:uLnTx/>
                <a:uFillTx/>
                <a:latin typeface="Maiandra GD" pitchFamily="34" charset="0"/>
              </a:rPr>
              <a:t>Davranış Sorunlarıyla Başa Çıkmak;</a:t>
            </a:r>
            <a:r>
              <a:rPr lang="tr-TR" sz="1100" dirty="0">
                <a:solidFill>
                  <a:srgbClr val="C00000"/>
                </a:solidFill>
                <a:latin typeface="Maiandra GD" pitchFamily="34" charset="0"/>
              </a:rPr>
              <a:t> </a:t>
            </a:r>
            <a:endParaRPr lang="tr-TR" sz="1100" dirty="0" smtClean="0">
              <a:solidFill>
                <a:srgbClr val="C00000"/>
              </a:solidFill>
              <a:latin typeface="Maiandra GD" pitchFamily="34" charset="0"/>
            </a:endParaRPr>
          </a:p>
          <a:p>
            <a:pPr marL="228600" marR="0" lvl="0" indent="-228600" algn="just" defTabSz="914400" rtl="0" eaLnBrk="1" fontAlgn="auto" latinLnBrk="0" hangingPunct="1">
              <a:lnSpc>
                <a:spcPct val="120000"/>
              </a:lnSpc>
              <a:spcBef>
                <a:spcPts val="1000"/>
              </a:spcBef>
              <a:spcAft>
                <a:spcPts val="0"/>
              </a:spcAft>
              <a:buClr>
                <a:schemeClr val="accent1"/>
              </a:buClr>
              <a:buSzPct val="100000"/>
              <a:buFont typeface="+mj-lt"/>
              <a:buAutoNum type="alphaLcParenR"/>
              <a:tabLst/>
              <a:defRPr/>
            </a:pPr>
            <a:r>
              <a:rPr kumimoji="0" lang="tr-TR" sz="1100" b="0" i="0" u="none" strike="noStrike" kern="1200" spc="0" normalizeH="0" baseline="0" noProof="0" dirty="0" smtClean="0">
                <a:ln>
                  <a:noFill/>
                </a:ln>
                <a:solidFill>
                  <a:srgbClr val="002060"/>
                </a:solidFill>
                <a:effectLst/>
                <a:uLnTx/>
                <a:uFillTx/>
                <a:latin typeface="Maiandra GD" pitchFamily="34" charset="0"/>
              </a:rPr>
              <a:t>İstenmeyen </a:t>
            </a:r>
            <a:r>
              <a:rPr kumimoji="0" lang="tr-TR" sz="1100" b="0" i="0" u="none" strike="noStrike" kern="1200" spc="0" normalizeH="0" baseline="0" noProof="0" dirty="0">
                <a:ln>
                  <a:noFill/>
                </a:ln>
                <a:solidFill>
                  <a:srgbClr val="002060"/>
                </a:solidFill>
                <a:effectLst/>
                <a:uLnTx/>
                <a:uFillTx/>
                <a:latin typeface="Maiandra GD" pitchFamily="34" charset="0"/>
              </a:rPr>
              <a:t>Ve Uygun Olmayan Davranışları Azaltmak </a:t>
            </a:r>
            <a:r>
              <a:rPr lang="tr-TR" sz="1100" dirty="0">
                <a:solidFill>
                  <a:srgbClr val="002060"/>
                </a:solidFill>
                <a:latin typeface="Maiandra GD" pitchFamily="34" charset="0"/>
              </a:rPr>
              <a:t>ya da </a:t>
            </a:r>
            <a:r>
              <a:rPr kumimoji="0" lang="tr-TR" sz="1100" b="0" i="0" u="none" strike="noStrike" kern="1200" spc="0" normalizeH="0" baseline="0" noProof="0" dirty="0">
                <a:ln>
                  <a:noFill/>
                </a:ln>
                <a:solidFill>
                  <a:srgbClr val="002060"/>
                </a:solidFill>
                <a:effectLst/>
                <a:uLnTx/>
                <a:uFillTx/>
                <a:latin typeface="Maiandra GD" pitchFamily="34" charset="0"/>
              </a:rPr>
              <a:t>Ortadan Kaldırmak, </a:t>
            </a:r>
            <a:r>
              <a:rPr kumimoji="0" lang="tr-TR" sz="1100" b="0" i="0" u="none" strike="noStrike" kern="1200" spc="0" normalizeH="0" noProof="0" dirty="0">
                <a:ln>
                  <a:noFill/>
                </a:ln>
                <a:solidFill>
                  <a:srgbClr val="C00000"/>
                </a:solidFill>
                <a:effectLst/>
                <a:uLnTx/>
                <a:uFillTx/>
                <a:latin typeface="Maiandra GD" pitchFamily="34" charset="0"/>
              </a:rPr>
              <a:t> </a:t>
            </a:r>
            <a:endParaRPr lang="tr-TR" sz="1100" dirty="0" smtClean="0">
              <a:solidFill>
                <a:srgbClr val="C00000"/>
              </a:solidFill>
              <a:latin typeface="Maiandra GD" pitchFamily="34" charset="0"/>
            </a:endParaRPr>
          </a:p>
          <a:p>
            <a:pPr marL="228600" marR="0" lvl="0" indent="-228600" algn="just" defTabSz="914400" rtl="0" eaLnBrk="1" fontAlgn="auto" latinLnBrk="0" hangingPunct="1">
              <a:lnSpc>
                <a:spcPct val="120000"/>
              </a:lnSpc>
              <a:spcBef>
                <a:spcPts val="1000"/>
              </a:spcBef>
              <a:spcAft>
                <a:spcPts val="0"/>
              </a:spcAft>
              <a:buClr>
                <a:schemeClr val="accent1"/>
              </a:buClr>
              <a:buSzPct val="100000"/>
              <a:buFont typeface="+mj-lt"/>
              <a:buAutoNum type="alphaLcParenR"/>
              <a:tabLst/>
              <a:defRPr/>
            </a:pPr>
            <a:r>
              <a:rPr kumimoji="0" lang="tr-TR" sz="1100" b="0" i="0" u="none" strike="noStrike" kern="1200" spc="0" normalizeH="0" baseline="0" noProof="0" dirty="0" smtClean="0">
                <a:ln>
                  <a:noFill/>
                </a:ln>
                <a:solidFill>
                  <a:srgbClr val="002060"/>
                </a:solidFill>
                <a:effectLst/>
                <a:uLnTx/>
                <a:uFillTx/>
                <a:latin typeface="Maiandra GD" pitchFamily="34" charset="0"/>
              </a:rPr>
              <a:t>İstendik </a:t>
            </a:r>
            <a:r>
              <a:rPr kumimoji="0" lang="tr-TR" sz="1100" b="0" i="0" u="none" strike="noStrike" kern="1200" spc="0" normalizeH="0" baseline="0" noProof="0" dirty="0">
                <a:ln>
                  <a:noFill/>
                </a:ln>
                <a:solidFill>
                  <a:srgbClr val="002060"/>
                </a:solidFill>
                <a:effectLst/>
                <a:uLnTx/>
                <a:uFillTx/>
                <a:latin typeface="Maiandra GD" pitchFamily="34" charset="0"/>
              </a:rPr>
              <a:t>Ve Uygun Olan Davranışları Arttırmak </a:t>
            </a:r>
          </a:p>
          <a:p>
            <a:pPr marL="0" marR="0" lvl="0" indent="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None/>
              <a:tabLst/>
              <a:defRPr/>
            </a:pPr>
            <a:endParaRPr kumimoji="0" lang="tr-TR" sz="1800" b="0" i="0" u="none" strike="noStrike" kern="1200" cap="all" spc="0" normalizeH="0" baseline="0" noProof="0" dirty="0">
              <a:ln>
                <a:noFill/>
              </a:ln>
              <a:solidFill>
                <a:schemeClr val="tx1"/>
              </a:solidFill>
              <a:effectLst/>
              <a:uLnTx/>
              <a:uFillTx/>
              <a:latin typeface="+mn-lt"/>
              <a:ea typeface="+mn-ea"/>
              <a:cs typeface="+mn-cs"/>
            </a:endParaRPr>
          </a:p>
        </p:txBody>
      </p:sp>
      <p:pic>
        <p:nvPicPr>
          <p:cNvPr id="8" name="Picture 6" descr="slider"/>
          <p:cNvPicPr>
            <a:picLocks noChangeAspect="1" noChangeArrowheads="1"/>
          </p:cNvPicPr>
          <p:nvPr/>
        </p:nvPicPr>
        <p:blipFill>
          <a:blip r:embed="rId2" cstate="print"/>
          <a:srcRect l="4230" t="-1549" r="13225"/>
          <a:stretch>
            <a:fillRect/>
          </a:stretch>
        </p:blipFill>
        <p:spPr bwMode="auto">
          <a:xfrm>
            <a:off x="214282" y="2357430"/>
            <a:ext cx="8018629" cy="4139283"/>
          </a:xfrm>
          <a:prstGeom prst="rect">
            <a:avLst/>
          </a:prstGeom>
          <a:noFill/>
        </p:spPr>
      </p:pic>
      <p:pic>
        <p:nvPicPr>
          <p:cNvPr id="9" name="Picture 3"/>
          <p:cNvPicPr>
            <a:picLocks noChangeAspect="1" noChangeArrowheads="1"/>
          </p:cNvPicPr>
          <p:nvPr/>
        </p:nvPicPr>
        <p:blipFill>
          <a:blip r:embed="rId3" cstate="print"/>
          <a:srcRect/>
          <a:stretch>
            <a:fillRect/>
          </a:stretch>
        </p:blipFill>
        <p:spPr bwMode="auto">
          <a:xfrm>
            <a:off x="7358082" y="0"/>
            <a:ext cx="1785918" cy="1704444"/>
          </a:xfrm>
          <a:prstGeom prst="rect">
            <a:avLst/>
          </a:prstGeom>
          <a:ln>
            <a:noFill/>
          </a:ln>
          <a:effectLst>
            <a:softEdge rad="112500"/>
          </a:effectLst>
        </p:spPr>
      </p:pic>
      <p:sp>
        <p:nvSpPr>
          <p:cNvPr id="10" name="5 Alt Başlık"/>
          <p:cNvSpPr txBox="1">
            <a:spLocks/>
          </p:cNvSpPr>
          <p:nvPr/>
        </p:nvSpPr>
        <p:spPr>
          <a:xfrm>
            <a:off x="7072330" y="5214950"/>
            <a:ext cx="2071670" cy="928694"/>
          </a:xfrm>
          <a:prstGeom prst="rect">
            <a:avLst/>
          </a:prstGeom>
        </p:spPr>
        <p:txBody>
          <a:bodyPr vert="horz" lIns="91440" tIns="91440" rIns="91440" bIns="91440" rtlCol="0">
            <a:normAutofit fontScale="25000" lnSpcReduction="20000"/>
          </a:bodyPr>
          <a:lstStyle/>
          <a:p>
            <a:pPr algn="ctr">
              <a:lnSpc>
                <a:spcPct val="120000"/>
              </a:lnSpc>
              <a:spcBef>
                <a:spcPts val="1000"/>
              </a:spcBef>
              <a:buClr>
                <a:schemeClr val="accent1"/>
              </a:buClr>
              <a:buSzPct val="100000"/>
            </a:pPr>
            <a:r>
              <a:rPr lang="tr-TR" sz="4400" b="1" dirty="0" smtClean="0">
                <a:solidFill>
                  <a:srgbClr val="C00000"/>
                </a:solidFill>
                <a:latin typeface="Maiandra GD" pitchFamily="34" charset="0"/>
              </a:rPr>
              <a:t>Hazırlayan;</a:t>
            </a:r>
            <a:r>
              <a:rPr lang="tr-TR" sz="4400" b="1" i="1" dirty="0" smtClean="0">
                <a:solidFill>
                  <a:srgbClr val="0070C0"/>
                </a:solidFill>
                <a:latin typeface="Maiandra GD" pitchFamily="34" charset="0"/>
              </a:rPr>
              <a:t> </a:t>
            </a:r>
          </a:p>
          <a:p>
            <a:pPr algn="ctr">
              <a:lnSpc>
                <a:spcPct val="120000"/>
              </a:lnSpc>
              <a:spcBef>
                <a:spcPts val="1000"/>
              </a:spcBef>
              <a:buClr>
                <a:schemeClr val="accent1"/>
              </a:buClr>
              <a:buSzPct val="100000"/>
            </a:pPr>
            <a:r>
              <a:rPr lang="tr-TR" sz="4400" b="1" i="1" dirty="0" smtClean="0">
                <a:solidFill>
                  <a:srgbClr val="002060"/>
                </a:solidFill>
                <a:latin typeface="Maiandra GD" pitchFamily="34" charset="0"/>
              </a:rPr>
              <a:t>Fatma ATMACA</a:t>
            </a:r>
            <a:endParaRPr lang="tr-TR" sz="9600" b="1" i="1" dirty="0" smtClean="0">
              <a:solidFill>
                <a:srgbClr val="002060"/>
              </a:solidFill>
              <a:latin typeface="Maiandra GD" pitchFamily="34" charset="0"/>
            </a:endParaRPr>
          </a:p>
          <a:p>
            <a:pPr algn="ctr">
              <a:lnSpc>
                <a:spcPct val="120000"/>
              </a:lnSpc>
              <a:spcBef>
                <a:spcPts val="1000"/>
              </a:spcBef>
              <a:buClr>
                <a:schemeClr val="accent1"/>
              </a:buClr>
              <a:buSzPct val="100000"/>
            </a:pPr>
            <a:r>
              <a:rPr kumimoji="0" lang="tr-TR" sz="4400" b="1" i="1" u="none" strike="noStrike" kern="1200" spc="0" normalizeH="0" baseline="0" dirty="0" smtClean="0">
                <a:ln>
                  <a:noFill/>
                </a:ln>
                <a:solidFill>
                  <a:srgbClr val="002060"/>
                </a:solidFill>
                <a:effectLst/>
                <a:uLnTx/>
                <a:uFillTx/>
                <a:latin typeface="Maiandra GD" pitchFamily="34" charset="0"/>
                <a:ea typeface="+mn-ea"/>
                <a:cs typeface="+mn-cs"/>
              </a:rPr>
              <a:t>Özel</a:t>
            </a:r>
            <a:r>
              <a:rPr kumimoji="0" lang="tr-TR" sz="4400" b="1" i="1" u="none" strike="noStrike" kern="1200" spc="0" normalizeH="0" dirty="0" smtClean="0">
                <a:ln>
                  <a:noFill/>
                </a:ln>
                <a:solidFill>
                  <a:srgbClr val="002060"/>
                </a:solidFill>
                <a:effectLst/>
                <a:uLnTx/>
                <a:uFillTx/>
                <a:latin typeface="Maiandra GD" pitchFamily="34" charset="0"/>
                <a:ea typeface="+mn-ea"/>
                <a:cs typeface="+mn-cs"/>
              </a:rPr>
              <a:t> Eğitim Öğretmeni </a:t>
            </a:r>
          </a:p>
          <a:p>
            <a:pPr marL="0" marR="0" lvl="0" indent="0" algn="ctr"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None/>
              <a:tabLst/>
              <a:defRPr/>
            </a:pPr>
            <a:endParaRPr kumimoji="0" lang="tr-TR" sz="4200" b="1" i="1" u="none" strike="noStrike" kern="1200" cap="all" spc="0" normalizeH="0" baseline="0" noProof="0" dirty="0" smtClean="0">
              <a:ln>
                <a:noFill/>
              </a:ln>
              <a:solidFill>
                <a:srgbClr val="0070C0"/>
              </a:solidFill>
              <a:effectLst/>
              <a:uLnTx/>
              <a:uFillTx/>
              <a:latin typeface="Consolas" pitchFamily="49" charset="0"/>
              <a:ea typeface="+mn-ea"/>
              <a:cs typeface="+mn-cs"/>
            </a:endParaRPr>
          </a:p>
          <a:p>
            <a:pPr marL="0" marR="0" lvl="0" indent="0" algn="l" defTabSz="914400" rtl="0" eaLnBrk="1" fontAlgn="auto" latinLnBrk="0" hangingPunct="1">
              <a:lnSpc>
                <a:spcPct val="120000"/>
              </a:lnSpc>
              <a:spcBef>
                <a:spcPts val="1000"/>
              </a:spcBef>
              <a:spcAft>
                <a:spcPts val="0"/>
              </a:spcAft>
              <a:buClr>
                <a:schemeClr val="accent1"/>
              </a:buClr>
              <a:buSzPct val="100000"/>
              <a:buFont typeface="Arial" panose="020B0604020202020204" pitchFamily="34" charset="0"/>
              <a:buNone/>
              <a:tabLst/>
              <a:defRPr/>
            </a:pPr>
            <a:endParaRPr kumimoji="0" lang="tr-TR" sz="1800" b="0" i="0" u="none" strike="noStrike" kern="1200" cap="all" spc="0" normalizeH="0" baseline="0" noProof="0" dirty="0">
              <a:ln>
                <a:noFill/>
              </a:ln>
              <a:solidFill>
                <a:schemeClr val="tx1"/>
              </a:solidFill>
              <a:effectLst/>
              <a:uLnTx/>
              <a:uFillTx/>
              <a:latin typeface="+mn-lt"/>
              <a:ea typeface="+mn-ea"/>
              <a:cs typeface="+mn-cs"/>
            </a:endParaRPr>
          </a:p>
        </p:txBody>
      </p:sp>
    </p:spTree>
  </p:cSld>
  <p:clrMapOvr>
    <a:masterClrMapping/>
  </p:clrMapOvr>
  <p:transition>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827584" y="612438"/>
          <a:ext cx="7920880" cy="5248413"/>
        </p:xfrm>
        <a:graphic>
          <a:graphicData uri="http://schemas.openxmlformats.org/drawingml/2006/table">
            <a:tbl>
              <a:tblPr firstRow="1" bandRow="1">
                <a:tableStyleId>{5C22544A-7EE6-4342-B048-85BDC9FD1C3A}</a:tableStyleId>
              </a:tblPr>
              <a:tblGrid>
                <a:gridCol w="7920880">
                  <a:extLst>
                    <a:ext uri="{9D8B030D-6E8A-4147-A177-3AD203B41FA5}">
                      <a16:colId xmlns:a16="http://schemas.microsoft.com/office/drawing/2014/main" xmlns="" val="20000"/>
                    </a:ext>
                  </a:extLst>
                </a:gridCol>
              </a:tblGrid>
              <a:tr h="4020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800" dirty="0">
                        <a:solidFill>
                          <a:schemeClr val="bg1"/>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a:solidFill>
                            <a:schemeClr val="bg1"/>
                          </a:solidFill>
                        </a:rPr>
                        <a:t>Ayrımlı Pekiştirme Yoluyla Problem Davranışların Azaltılması</a:t>
                      </a:r>
                    </a:p>
                    <a:p>
                      <a:pPr marL="0" marR="0" indent="0" algn="ctr" defTabSz="914400" rtl="0" eaLnBrk="1" fontAlgn="auto" latinLnBrk="0" hangingPunct="1">
                        <a:lnSpc>
                          <a:spcPct val="100000"/>
                        </a:lnSpc>
                        <a:spcBef>
                          <a:spcPts val="0"/>
                        </a:spcBef>
                        <a:spcAft>
                          <a:spcPts val="0"/>
                        </a:spcAft>
                        <a:buClrTx/>
                        <a:buSzTx/>
                        <a:buFontTx/>
                        <a:buNone/>
                        <a:tabLst/>
                        <a:defRPr/>
                      </a:pPr>
                      <a:endParaRPr lang="tr-TR" dirty="0">
                        <a:solidFill>
                          <a:schemeClr val="bg1"/>
                        </a:solidFill>
                      </a:endParaRPr>
                    </a:p>
                  </a:txBody>
                  <a:tcPr anchor="ctr"/>
                </a:tc>
                <a:extLst>
                  <a:ext uri="{0D108BD9-81ED-4DB2-BD59-A6C34878D82A}">
                    <a16:rowId xmlns:a16="http://schemas.microsoft.com/office/drawing/2014/main" xmlns="" val="10000"/>
                  </a:ext>
                </a:extLst>
              </a:tr>
              <a:tr h="4020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rgbClr val="C00000"/>
                          </a:solidFill>
                        </a:rPr>
                        <a:t>Diğer davranışların pekiştirilmesi</a:t>
                      </a:r>
                    </a:p>
                  </a:txBody>
                  <a:tcPr anchor="ctr"/>
                </a:tc>
                <a:extLst>
                  <a:ext uri="{0D108BD9-81ED-4DB2-BD59-A6C34878D82A}">
                    <a16:rowId xmlns:a16="http://schemas.microsoft.com/office/drawing/2014/main" xmlns="" val="10001"/>
                  </a:ext>
                </a:extLst>
              </a:tr>
              <a:tr h="3732317">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Hiç sergilenmesini istemediğimiz davranışlar için kullanılır.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ölçülür ve belli bir sürede ne kadar sergilendiği (miktarı) belirlenir.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Güçlü bir pekiştireç belirlenir.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önceden belirlenen zaman aralığında (5 dakika, 10 dakika, yemek zamanı, </a:t>
                      </a:r>
                      <a:r>
                        <a:rPr lang="tr-TR" sz="1800" dirty="0" err="1">
                          <a:solidFill>
                            <a:srgbClr val="002060"/>
                          </a:solidFill>
                        </a:rPr>
                        <a:t>tenefüste</a:t>
                      </a:r>
                      <a:r>
                        <a:rPr lang="tr-TR" sz="1800" dirty="0">
                          <a:solidFill>
                            <a:srgbClr val="002060"/>
                          </a:solidFill>
                        </a:rPr>
                        <a:t>, vb. gibi) hiç sergilenmedi ise ödüllendirilir.</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izlenir ve önceden belirlenmiş olan zaman aralığının sonunda (örneğin her 10 dakika sonunda) çocuk ödüllendirilir.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Zaman aralıklarını izleyebilmek için kronometre ya da mutfak saati kullanılabilir.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Belirlenen zaman aralığının içinde davranış sergilenirse, saat tekrar belirlenen zaman aralığına ayarlanır.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arka arkaya üç gün belirlenen zaman aralığında sergilenmezse zaman aralığı artırılır.</a:t>
                      </a:r>
                    </a:p>
                  </a:txBody>
                  <a:tcPr/>
                </a:tc>
                <a:extLst>
                  <a:ext uri="{0D108BD9-81ED-4DB2-BD59-A6C34878D82A}">
                    <a16:rowId xmlns:a16="http://schemas.microsoft.com/office/drawing/2014/main" xmlns="" val="10002"/>
                  </a:ext>
                </a:extLst>
              </a:tr>
            </a:tbl>
          </a:graphicData>
        </a:graphic>
      </p:graphicFrame>
      <p:pic>
        <p:nvPicPr>
          <p:cNvPr id="3"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611560" y="908720"/>
          <a:ext cx="7776864" cy="4297680"/>
        </p:xfrm>
        <a:graphic>
          <a:graphicData uri="http://schemas.openxmlformats.org/drawingml/2006/table">
            <a:tbl>
              <a:tblPr firstRow="1" bandRow="1">
                <a:tableStyleId>{5C22544A-7EE6-4342-B048-85BDC9FD1C3A}</a:tableStyleId>
              </a:tblPr>
              <a:tblGrid>
                <a:gridCol w="7776864">
                  <a:extLst>
                    <a:ext uri="{9D8B030D-6E8A-4147-A177-3AD203B41FA5}">
                      <a16:colId xmlns:a16="http://schemas.microsoft.com/office/drawing/2014/main" xmlns="" val="20000"/>
                    </a:ext>
                  </a:extLst>
                </a:gridCol>
              </a:tblGrid>
              <a:tr h="370840">
                <a:tc>
                  <a:txBody>
                    <a:bodyPr/>
                    <a:lstStyle/>
                    <a:p>
                      <a:pPr algn="ctr"/>
                      <a:endParaRPr lang="tr-TR" dirty="0">
                        <a:solidFill>
                          <a:schemeClr val="bg1"/>
                        </a:solidFill>
                      </a:endParaRPr>
                    </a:p>
                    <a:p>
                      <a:pPr algn="ctr"/>
                      <a:r>
                        <a:rPr lang="tr-TR" dirty="0">
                          <a:solidFill>
                            <a:schemeClr val="bg1"/>
                          </a:solidFill>
                        </a:rPr>
                        <a:t>Söndürme (</a:t>
                      </a:r>
                      <a:r>
                        <a:rPr lang="tr-TR" sz="1800" dirty="0">
                          <a:solidFill>
                            <a:schemeClr val="bg1"/>
                          </a:solidFill>
                        </a:rPr>
                        <a:t>Görmemezlikten Gelme )</a:t>
                      </a:r>
                      <a:endParaRPr lang="tr-TR" dirty="0">
                        <a:solidFill>
                          <a:schemeClr val="bg1"/>
                        </a:solidFill>
                      </a:endParaRPr>
                    </a:p>
                    <a:p>
                      <a:pPr algn="ctr"/>
                      <a:endParaRPr lang="tr-TR" dirty="0">
                        <a:solidFill>
                          <a:schemeClr val="bg1"/>
                        </a:solidFill>
                      </a:endParaRPr>
                    </a:p>
                  </a:txBody>
                  <a:tcPr anchor="ctr"/>
                </a:tc>
                <a:extLst>
                  <a:ext uri="{0D108BD9-81ED-4DB2-BD59-A6C34878D82A}">
                    <a16:rowId xmlns:a16="http://schemas.microsoft.com/office/drawing/2014/main" xmlns="" val="10000"/>
                  </a:ext>
                </a:extLst>
              </a:tr>
              <a:tr h="370840">
                <a:tc>
                  <a:txBody>
                    <a:bodyPr/>
                    <a:lstStyle/>
                    <a:p>
                      <a:pPr algn="l">
                        <a:buFont typeface="Wingdings" pitchFamily="2" charset="2"/>
                        <a:buChar char="Ø"/>
                      </a:pPr>
                      <a:r>
                        <a:rPr lang="tr-TR" sz="1800" dirty="0">
                          <a:solidFill>
                            <a:srgbClr val="002060"/>
                          </a:solidFill>
                        </a:rPr>
                        <a:t>Problem davranışı görmemezlikten gelme olarak ta isimlendirebileceğimiz bu müdahale yöntemi, çocuğun problem davranış ile aldığı pekiştirecin (anne baba/öğretmenin/akranlarının dikkati) geri çekilmesidir. Davranışın özellikle dikkat çekmek için sergilendiği belirlenirse söndürme yöntemini kullanmak uygun olacaktır.</a:t>
                      </a:r>
                    </a:p>
                    <a:p>
                      <a:pPr algn="l">
                        <a:buFont typeface="Wingdings" pitchFamily="2" charset="2"/>
                        <a:buChar char="Ø"/>
                      </a:pPr>
                      <a:r>
                        <a:rPr lang="tr-TR" sz="1800" dirty="0">
                          <a:solidFill>
                            <a:srgbClr val="002060"/>
                          </a:solidFill>
                        </a:rPr>
                        <a:t>OSB gösteren çocukların genel olarak diğerlerinin dikkatini çekmek ile ilgilenmedikleri için söndürme bu çocukların problem davranışlarını azaltmak için uygun bir yöntem olmayabilir. Bir kez daha vurgulamak isteriz ki problem davranışın amacı annenin ya da babanın dikkatini çekmek ise söndürme OSB gösteren çocuğun problem davranışını ortadan kaldırmak için kullanılabilecek bir yöntemdir.</a:t>
                      </a:r>
                    </a:p>
                    <a:p>
                      <a:pPr algn="just"/>
                      <a:endParaRPr lang="tr-TR" dirty="0">
                        <a:solidFill>
                          <a:srgbClr val="002060"/>
                        </a:solidFill>
                      </a:endParaRPr>
                    </a:p>
                  </a:txBody>
                  <a:tcPr/>
                </a:tc>
                <a:extLst>
                  <a:ext uri="{0D108BD9-81ED-4DB2-BD59-A6C34878D82A}">
                    <a16:rowId xmlns:a16="http://schemas.microsoft.com/office/drawing/2014/main" xmlns="" val="10001"/>
                  </a:ext>
                </a:extLst>
              </a:tr>
            </a:tbl>
          </a:graphicData>
        </a:graphic>
      </p:graphicFrame>
      <p:pic>
        <p:nvPicPr>
          <p:cNvPr id="3" name="Picture 2" descr="Gelişimsel Destek Programı GEDEP nedir?"/>
          <p:cNvPicPr>
            <a:picLocks noChangeAspect="1" noChangeArrowheads="1"/>
          </p:cNvPicPr>
          <p:nvPr/>
        </p:nvPicPr>
        <p:blipFill>
          <a:blip r:embed="rId2" cstate="print"/>
          <a:srcRect/>
          <a:stretch>
            <a:fillRect/>
          </a:stretch>
        </p:blipFill>
        <p:spPr bwMode="auto">
          <a:xfrm>
            <a:off x="7092280" y="4653136"/>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000" cap="none" dirty="0">
                <a:solidFill>
                  <a:srgbClr val="C00000"/>
                </a:solidFill>
              </a:rPr>
              <a:t>!!! Eğer Problem Davranışlar Çok Ağır Derecede İse Anne Babanın Uzmanlardan Yardım Alması Gerekecektir</a:t>
            </a:r>
            <a:r>
              <a:rPr lang="tr-TR" sz="2000" cap="none" dirty="0"/>
              <a:t/>
            </a:r>
            <a:br>
              <a:rPr lang="tr-TR" sz="2000" cap="none" dirty="0"/>
            </a:br>
            <a:endParaRPr lang="tr-TR" sz="2000" cap="none" dirty="0"/>
          </a:p>
        </p:txBody>
      </p:sp>
      <p:sp>
        <p:nvSpPr>
          <p:cNvPr id="3" name="2 İçerik Yer Tutucusu"/>
          <p:cNvSpPr>
            <a:spLocks noGrp="1"/>
          </p:cNvSpPr>
          <p:nvPr>
            <p:ph idx="1"/>
          </p:nvPr>
        </p:nvSpPr>
        <p:spPr>
          <a:xfrm>
            <a:off x="0" y="2564904"/>
            <a:ext cx="2699792" cy="1080120"/>
          </a:xfrm>
        </p:spPr>
        <p:txBody>
          <a:bodyPr>
            <a:normAutofit fontScale="70000" lnSpcReduction="20000"/>
          </a:bodyPr>
          <a:lstStyle/>
          <a:p>
            <a:r>
              <a:rPr lang="tr-TR" sz="1300" dirty="0">
                <a:solidFill>
                  <a:srgbClr val="002060"/>
                </a:solidFill>
              </a:rPr>
              <a:t>İftar, E. T., </a:t>
            </a:r>
            <a:r>
              <a:rPr lang="tr-TR" sz="1300" b="1" i="1" dirty="0">
                <a:solidFill>
                  <a:srgbClr val="002060"/>
                </a:solidFill>
              </a:rPr>
              <a:t>Uygulamalı Davranış Analizi</a:t>
            </a:r>
            <a:r>
              <a:rPr lang="tr-TR" sz="1300" i="1" dirty="0">
                <a:solidFill>
                  <a:srgbClr val="002060"/>
                </a:solidFill>
              </a:rPr>
              <a:t>,</a:t>
            </a:r>
            <a:r>
              <a:rPr lang="tr-TR" sz="1300" dirty="0">
                <a:solidFill>
                  <a:srgbClr val="002060"/>
                </a:solidFill>
              </a:rPr>
              <a:t> Ankara: Vize Yayıncılık, 2014.</a:t>
            </a:r>
          </a:p>
          <a:p>
            <a:r>
              <a:rPr lang="tr-TR" sz="1300" dirty="0">
                <a:solidFill>
                  <a:srgbClr val="002060"/>
                </a:solidFill>
              </a:rPr>
              <a:t>İftar, E. T. ve  </a:t>
            </a:r>
            <a:r>
              <a:rPr lang="tr-TR" sz="1300" dirty="0" err="1">
                <a:solidFill>
                  <a:srgbClr val="002060"/>
                </a:solidFill>
              </a:rPr>
              <a:t>Kırcaali</a:t>
            </a:r>
            <a:r>
              <a:rPr lang="tr-TR" sz="1300" dirty="0">
                <a:solidFill>
                  <a:srgbClr val="002060"/>
                </a:solidFill>
              </a:rPr>
              <a:t>-İftar, G., </a:t>
            </a:r>
            <a:r>
              <a:rPr lang="tr-TR" sz="1300" b="1" i="1" dirty="0">
                <a:solidFill>
                  <a:srgbClr val="002060"/>
                </a:solidFill>
              </a:rPr>
              <a:t>Özel Eğitimde Yanlışsız Öğretim Yöntemleri,</a:t>
            </a:r>
            <a:r>
              <a:rPr lang="tr-TR" sz="1300" b="1" dirty="0">
                <a:solidFill>
                  <a:srgbClr val="002060"/>
                </a:solidFill>
              </a:rPr>
              <a:t> </a:t>
            </a:r>
            <a:r>
              <a:rPr lang="tr-TR" sz="1300" dirty="0">
                <a:solidFill>
                  <a:srgbClr val="002060"/>
                </a:solidFill>
              </a:rPr>
              <a:t>Ankara: Vize Yayıncılık, 2012.</a:t>
            </a:r>
          </a:p>
          <a:p>
            <a:endParaRPr lang="tr-TR" dirty="0">
              <a:solidFill>
                <a:srgbClr val="002060"/>
              </a:solidFill>
            </a:endParaRPr>
          </a:p>
        </p:txBody>
      </p:sp>
      <p:pic>
        <p:nvPicPr>
          <p:cNvPr id="5" name="Picture 6" descr="slider"/>
          <p:cNvPicPr>
            <a:picLocks noChangeAspect="1" noChangeArrowheads="1"/>
          </p:cNvPicPr>
          <p:nvPr/>
        </p:nvPicPr>
        <p:blipFill>
          <a:blip r:embed="rId2" cstate="print"/>
          <a:srcRect l="4230" t="-1549" r="13225"/>
          <a:stretch>
            <a:fillRect/>
          </a:stretch>
        </p:blipFill>
        <p:spPr bwMode="auto">
          <a:xfrm>
            <a:off x="0" y="1877143"/>
            <a:ext cx="9144000" cy="4720209"/>
          </a:xfrm>
          <a:prstGeom prst="rect">
            <a:avLst/>
          </a:prstGeom>
          <a:noFill/>
        </p:spPr>
      </p:pic>
    </p:spTree>
  </p:cSld>
  <p:clrMapOvr>
    <a:masterClrMapping/>
  </p:clrMapOvr>
  <p:transition>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a:solidFill>
                  <a:srgbClr val="C00000"/>
                </a:solidFill>
              </a:rPr>
              <a:t>OSB GÖSTEREN BİREYLERDE GÖRÜLEN BAŞLICA SORUNLAR</a:t>
            </a:r>
          </a:p>
        </p:txBody>
      </p:sp>
      <p:sp>
        <p:nvSpPr>
          <p:cNvPr id="3" name="2 İçerik Yer Tutucusu"/>
          <p:cNvSpPr>
            <a:spLocks noGrp="1"/>
          </p:cNvSpPr>
          <p:nvPr>
            <p:ph idx="1"/>
          </p:nvPr>
        </p:nvSpPr>
        <p:spPr/>
        <p:txBody>
          <a:bodyPr>
            <a:noAutofit/>
          </a:bodyPr>
          <a:lstStyle/>
          <a:p>
            <a:pPr algn="just">
              <a:lnSpc>
                <a:spcPct val="100000"/>
              </a:lnSpc>
              <a:buFont typeface="Wingdings" pitchFamily="2" charset="2"/>
              <a:buChar char="Ø"/>
            </a:pPr>
            <a:r>
              <a:rPr lang="tr-TR" dirty="0">
                <a:solidFill>
                  <a:srgbClr val="C00000"/>
                </a:solidFill>
              </a:rPr>
              <a:t>Takıntılar ve rutinlerin bozulmasını istememe; </a:t>
            </a:r>
            <a:r>
              <a:rPr lang="tr-TR" dirty="0">
                <a:solidFill>
                  <a:srgbClr val="002060"/>
                </a:solidFill>
              </a:rPr>
              <a:t>örneğin el yıkama, yemek yeme, banyo yapma ve yatağa gitme etkinliklerinin her gün aynı sıra ile yapılması.</a:t>
            </a:r>
            <a:endParaRPr lang="tr-TR" dirty="0">
              <a:solidFill>
                <a:srgbClr val="C00000"/>
              </a:solidFill>
            </a:endParaRPr>
          </a:p>
          <a:p>
            <a:pPr algn="just">
              <a:lnSpc>
                <a:spcPct val="100000"/>
              </a:lnSpc>
              <a:buFont typeface="Wingdings" pitchFamily="2" charset="2"/>
              <a:buChar char="Ø"/>
            </a:pPr>
            <a:r>
              <a:rPr lang="tr-TR" dirty="0">
                <a:solidFill>
                  <a:srgbClr val="C00000"/>
                </a:solidFill>
              </a:rPr>
              <a:t>Sıra dışı ve yinelenen beden ve el hareketleri; </a:t>
            </a:r>
            <a:r>
              <a:rPr lang="tr-TR" dirty="0">
                <a:solidFill>
                  <a:srgbClr val="002060"/>
                </a:solidFill>
              </a:rPr>
              <a:t>kollarını çırpma, vb. ellerini gözlerinin önünde sallama, parmaklarını şıkırdatma,vb.</a:t>
            </a:r>
          </a:p>
          <a:p>
            <a:pPr algn="just">
              <a:lnSpc>
                <a:spcPct val="100000"/>
              </a:lnSpc>
              <a:buFont typeface="Wingdings" pitchFamily="2" charset="2"/>
              <a:buChar char="Ø"/>
            </a:pPr>
            <a:r>
              <a:rPr lang="tr-TR" dirty="0">
                <a:solidFill>
                  <a:srgbClr val="C00000"/>
                </a:solidFill>
              </a:rPr>
              <a:t>Öfke nöbetleri; </a:t>
            </a:r>
            <a:r>
              <a:rPr lang="tr-TR" dirty="0">
                <a:solidFill>
                  <a:srgbClr val="002060"/>
                </a:solidFill>
              </a:rPr>
              <a:t>vurma, tekmeleme,  ağlama gibi davranışlar olarak gruplanabilir.</a:t>
            </a:r>
          </a:p>
        </p:txBody>
      </p:sp>
      <p:pic>
        <p:nvPicPr>
          <p:cNvPr id="6"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sz="2800" dirty="0">
                <a:solidFill>
                  <a:srgbClr val="C00000"/>
                </a:solidFill>
              </a:rPr>
              <a:t>PROBLEM DAVRANIŞ NEDİR?</a:t>
            </a:r>
          </a:p>
        </p:txBody>
      </p:sp>
      <p:sp>
        <p:nvSpPr>
          <p:cNvPr id="3" name="2 İçerik Yer Tutucusu"/>
          <p:cNvSpPr>
            <a:spLocks noGrp="1"/>
          </p:cNvSpPr>
          <p:nvPr>
            <p:ph idx="1"/>
          </p:nvPr>
        </p:nvSpPr>
        <p:spPr>
          <a:xfrm>
            <a:off x="144016" y="1844824"/>
            <a:ext cx="3635896" cy="1701299"/>
          </a:xfrm>
        </p:spPr>
        <p:txBody>
          <a:bodyPr>
            <a:noAutofit/>
          </a:bodyPr>
          <a:lstStyle/>
          <a:p>
            <a:pPr algn="just">
              <a:lnSpc>
                <a:spcPct val="100000"/>
              </a:lnSpc>
              <a:buFont typeface="Wingdings" pitchFamily="2" charset="2"/>
              <a:buChar char="Ø"/>
            </a:pPr>
            <a:r>
              <a:rPr lang="tr-TR" sz="1800" dirty="0">
                <a:solidFill>
                  <a:srgbClr val="002060"/>
                </a:solidFill>
              </a:rPr>
              <a:t>Davranış sorunu, çocuğun kendisi ya da başkaları için sorun yaratan şeyler yapmasıdır. Çocuğun yaptığı davranışlar yeni beceriler öğrenmesini engelleyici, ortama uyum sağlamasını zorlaştırıcı, kendisine, başkasına ya da çevresine zarar verici olduğu için sorun olarak görülmektedir. </a:t>
            </a:r>
          </a:p>
          <a:p>
            <a:pPr algn="just">
              <a:lnSpc>
                <a:spcPct val="100000"/>
              </a:lnSpc>
              <a:buFont typeface="Wingdings" pitchFamily="2" charset="2"/>
              <a:buChar char="Ø"/>
            </a:pPr>
            <a:endParaRPr lang="tr-TR" sz="1800" dirty="0">
              <a:solidFill>
                <a:srgbClr val="002060"/>
              </a:solidFill>
            </a:endParaRPr>
          </a:p>
          <a:p>
            <a:pPr algn="just">
              <a:lnSpc>
                <a:spcPct val="100000"/>
              </a:lnSpc>
              <a:buNone/>
            </a:pPr>
            <a:endParaRPr lang="tr-TR" sz="1800" dirty="0">
              <a:solidFill>
                <a:srgbClr val="002060"/>
              </a:solidFill>
            </a:endParaRPr>
          </a:p>
          <a:p>
            <a:pPr algn="just">
              <a:lnSpc>
                <a:spcPct val="100000"/>
              </a:lnSpc>
              <a:buFont typeface="Wingdings" pitchFamily="2" charset="2"/>
              <a:buChar char="Ø"/>
            </a:pPr>
            <a:endParaRPr lang="tr-TR" sz="1800" dirty="0">
              <a:solidFill>
                <a:srgbClr val="002060"/>
              </a:solidFill>
            </a:endParaRPr>
          </a:p>
        </p:txBody>
      </p:sp>
      <p:pic>
        <p:nvPicPr>
          <p:cNvPr id="8" name="Picture 6" descr="slider"/>
          <p:cNvPicPr>
            <a:picLocks noChangeAspect="1" noChangeArrowheads="1"/>
          </p:cNvPicPr>
          <p:nvPr/>
        </p:nvPicPr>
        <p:blipFill>
          <a:blip r:embed="rId2" cstate="print"/>
          <a:srcRect l="4230" t="-1549" r="18755"/>
          <a:stretch>
            <a:fillRect/>
          </a:stretch>
        </p:blipFill>
        <p:spPr bwMode="auto">
          <a:xfrm>
            <a:off x="612576" y="1916832"/>
            <a:ext cx="8531424" cy="4720209"/>
          </a:xfrm>
          <a:prstGeom prst="rect">
            <a:avLst/>
          </a:prstGeom>
          <a:noFill/>
        </p:spPr>
      </p:pic>
    </p:spTree>
  </p:cSld>
  <p:clrMapOvr>
    <a:masterClrMapping/>
  </p:clrMapOvr>
  <p:transition>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2800" dirty="0">
                <a:solidFill>
                  <a:srgbClr val="C00000"/>
                </a:solidFill>
              </a:rPr>
              <a:t>PROBLEM DAVRANIŞLARIN NEDENLERİ</a:t>
            </a:r>
          </a:p>
        </p:txBody>
      </p:sp>
      <p:sp>
        <p:nvSpPr>
          <p:cNvPr id="3" name="2 İçerik Yer Tutucusu"/>
          <p:cNvSpPr>
            <a:spLocks noGrp="1"/>
          </p:cNvSpPr>
          <p:nvPr>
            <p:ph idx="1"/>
          </p:nvPr>
        </p:nvSpPr>
        <p:spPr/>
        <p:txBody>
          <a:bodyPr>
            <a:noAutofit/>
          </a:bodyPr>
          <a:lstStyle/>
          <a:p>
            <a:pPr algn="just">
              <a:lnSpc>
                <a:spcPct val="100000"/>
              </a:lnSpc>
              <a:buFont typeface="Wingdings" pitchFamily="2" charset="2"/>
              <a:buChar char="Ø"/>
            </a:pPr>
            <a:r>
              <a:rPr lang="tr-TR" sz="1800" dirty="0">
                <a:solidFill>
                  <a:srgbClr val="002060"/>
                </a:solidFill>
              </a:rPr>
              <a:t>Hiçbir davranış kendiliğinden ortaya çıkmaz, diğer bir deyişle, davranışların ortaya çıkmasının bazı nedenleri vardır. </a:t>
            </a:r>
          </a:p>
          <a:p>
            <a:pPr marL="342900" indent="-342900" algn="just">
              <a:lnSpc>
                <a:spcPct val="100000"/>
              </a:lnSpc>
              <a:buFont typeface="+mj-lt"/>
              <a:buAutoNum type="arabicParenR"/>
            </a:pPr>
            <a:r>
              <a:rPr lang="tr-TR" sz="1800" dirty="0">
                <a:solidFill>
                  <a:srgbClr val="C00000"/>
                </a:solidFill>
              </a:rPr>
              <a:t>Tıbbi/Psikolojik Nedenler</a:t>
            </a:r>
          </a:p>
          <a:p>
            <a:pPr marL="342900" indent="-342900" algn="just">
              <a:lnSpc>
                <a:spcPct val="100000"/>
              </a:lnSpc>
              <a:buFont typeface="+mj-lt"/>
              <a:buAutoNum type="arabicParenR"/>
            </a:pPr>
            <a:r>
              <a:rPr lang="tr-TR" sz="1800" dirty="0">
                <a:solidFill>
                  <a:srgbClr val="C00000"/>
                </a:solidFill>
              </a:rPr>
              <a:t>Çevresel Nedenler ; </a:t>
            </a:r>
            <a:r>
              <a:rPr lang="tr-TR" sz="1800" dirty="0">
                <a:solidFill>
                  <a:srgbClr val="002060"/>
                </a:solidFill>
              </a:rPr>
              <a:t>Çocukların içinde bulundukları çevre ve çevrenin özellikleri davranışlarını etkiler. Bazı davranışlar bir ortamda gözlemlenirken, bir diğer ortamda ortaya çıkmayabilir. </a:t>
            </a:r>
          </a:p>
          <a:p>
            <a:pPr marL="342900" indent="-342900" algn="just">
              <a:lnSpc>
                <a:spcPct val="100000"/>
              </a:lnSpc>
              <a:buFont typeface="+mj-lt"/>
              <a:buAutoNum type="arabicParenR"/>
            </a:pPr>
            <a:r>
              <a:rPr lang="tr-TR" sz="1800" dirty="0">
                <a:solidFill>
                  <a:srgbClr val="C00000"/>
                </a:solidFill>
              </a:rPr>
              <a:t>Çocuktan Beklenen Görevin/İşin Özelliği; </a:t>
            </a:r>
            <a:r>
              <a:rPr lang="tr-TR" sz="1800" dirty="0">
                <a:solidFill>
                  <a:srgbClr val="002060"/>
                </a:solidFill>
              </a:rPr>
              <a:t>Çocuğu gelişimsel düzeyinin üstünde olan ve ona zor gelen davranışları yapması için zorlamak hem çocuk hem de yetişkin açısından sorun yaratır, hem yetişkin hem de çocuğun kaygısını artırır. </a:t>
            </a:r>
          </a:p>
          <a:p>
            <a:pPr marL="342900" indent="-342900" algn="just">
              <a:lnSpc>
                <a:spcPct val="100000"/>
              </a:lnSpc>
              <a:buNone/>
            </a:pPr>
            <a:r>
              <a:rPr lang="tr-TR" sz="1800" dirty="0">
                <a:solidFill>
                  <a:srgbClr val="C00000"/>
                </a:solidFill>
              </a:rPr>
              <a:t>!!! Eğer Problem Davranışlar Çok Ağır Derecede İse Anne </a:t>
            </a:r>
          </a:p>
          <a:p>
            <a:pPr marL="342900" indent="-342900" algn="just">
              <a:lnSpc>
                <a:spcPct val="100000"/>
              </a:lnSpc>
              <a:buNone/>
            </a:pPr>
            <a:r>
              <a:rPr lang="tr-TR" sz="1800" dirty="0">
                <a:solidFill>
                  <a:srgbClr val="C00000"/>
                </a:solidFill>
              </a:rPr>
              <a:t>Babanın Uzmanlardan Yardım Alması Gerekecektir</a:t>
            </a:r>
            <a:endParaRPr lang="tr-TR" sz="1800" dirty="0">
              <a:solidFill>
                <a:srgbClr val="002060"/>
              </a:solidFill>
            </a:endParaRPr>
          </a:p>
          <a:p>
            <a:pPr marL="342900" indent="-342900" algn="just">
              <a:lnSpc>
                <a:spcPct val="100000"/>
              </a:lnSpc>
              <a:buFont typeface="+mj-lt"/>
              <a:buAutoNum type="arabicParenR"/>
            </a:pPr>
            <a:endParaRPr lang="tr-TR" sz="1800" dirty="0">
              <a:solidFill>
                <a:srgbClr val="002060"/>
              </a:solidFill>
            </a:endParaRPr>
          </a:p>
        </p:txBody>
      </p:sp>
      <p:pic>
        <p:nvPicPr>
          <p:cNvPr id="5"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88685" y="867597"/>
            <a:ext cx="7202456" cy="1049235"/>
          </a:xfrm>
        </p:spPr>
        <p:txBody>
          <a:bodyPr>
            <a:normAutofit/>
          </a:bodyPr>
          <a:lstStyle/>
          <a:p>
            <a:pPr algn="ctr"/>
            <a:r>
              <a:rPr lang="tr-TR" sz="2400" dirty="0">
                <a:solidFill>
                  <a:srgbClr val="C00000"/>
                </a:solidFill>
              </a:rPr>
              <a:t>PROBLEM DAVRANIŞLARIN ÇOCUK İÇİN İŞLEVLERİ</a:t>
            </a:r>
          </a:p>
        </p:txBody>
      </p:sp>
      <p:sp>
        <p:nvSpPr>
          <p:cNvPr id="3" name="2 İçerik Yer Tutucusu"/>
          <p:cNvSpPr>
            <a:spLocks noGrp="1"/>
          </p:cNvSpPr>
          <p:nvPr>
            <p:ph idx="1"/>
          </p:nvPr>
        </p:nvSpPr>
        <p:spPr>
          <a:xfrm>
            <a:off x="1088685" y="1850595"/>
            <a:ext cx="7202456" cy="3450613"/>
          </a:xfrm>
        </p:spPr>
        <p:txBody>
          <a:bodyPr>
            <a:noAutofit/>
          </a:bodyPr>
          <a:lstStyle/>
          <a:p>
            <a:pPr algn="just">
              <a:lnSpc>
                <a:spcPct val="110000"/>
              </a:lnSpc>
              <a:buFont typeface="Wingdings" pitchFamily="2" charset="2"/>
              <a:buChar char="Ø"/>
            </a:pPr>
            <a:r>
              <a:rPr lang="tr-TR" sz="1600" dirty="0">
                <a:solidFill>
                  <a:srgbClr val="002060"/>
                </a:solidFill>
              </a:rPr>
              <a:t>Problem davranışlarla uğraşmaya başlamanın ilk aşaması, çocuğun sergilediği problem davranışın çocuk için amacını/işlevini belirlemektir belirlemeden devam edilirse davranışı azaltmaya çalışmak çok mümkün değildir. </a:t>
            </a:r>
          </a:p>
          <a:p>
            <a:pPr marL="342900" indent="-342900" algn="just">
              <a:lnSpc>
                <a:spcPct val="110000"/>
              </a:lnSpc>
              <a:buFont typeface="+mj-lt"/>
              <a:buAutoNum type="arabicParenR"/>
            </a:pPr>
            <a:r>
              <a:rPr lang="tr-TR" sz="1600" dirty="0">
                <a:solidFill>
                  <a:srgbClr val="C00000"/>
                </a:solidFill>
              </a:rPr>
              <a:t>Hoşa Giden Uyaran Elde Etme İşlevi</a:t>
            </a:r>
          </a:p>
          <a:p>
            <a:pPr marL="342900" indent="-342900" algn="just">
              <a:lnSpc>
                <a:spcPct val="110000"/>
              </a:lnSpc>
              <a:buFont typeface="+mj-lt"/>
              <a:buAutoNum type="arabicParenR"/>
            </a:pPr>
            <a:r>
              <a:rPr lang="tr-TR" sz="1600" dirty="0">
                <a:solidFill>
                  <a:srgbClr val="C00000"/>
                </a:solidFill>
              </a:rPr>
              <a:t>Hoşa Gitmeyen Uyarandan Kaçma İşlevi </a:t>
            </a:r>
          </a:p>
          <a:p>
            <a:pPr marL="342900" indent="-342900" algn="just">
              <a:lnSpc>
                <a:spcPct val="110000"/>
              </a:lnSpc>
              <a:buFont typeface="+mj-lt"/>
              <a:buAutoNum type="arabicParenR"/>
            </a:pPr>
            <a:r>
              <a:rPr lang="tr-TR" sz="1600" dirty="0">
                <a:solidFill>
                  <a:srgbClr val="C00000"/>
                </a:solidFill>
              </a:rPr>
              <a:t>İlgi İşlevi; </a:t>
            </a:r>
            <a:r>
              <a:rPr lang="tr-TR" sz="1600" dirty="0">
                <a:solidFill>
                  <a:srgbClr val="002060"/>
                </a:solidFill>
              </a:rPr>
              <a:t>Çocuklar tahmin ettiğimizden daha iyi gözlemci ve analizcidirler. Onlara ne zaman ilgi gösterdiğimize, ne zaman daha çok ilgilendiğimize, ne zaman iletişim sıklığımızın arttığına dikkat ederek o ortamları yaratma eğiliminde olurlar. </a:t>
            </a:r>
          </a:p>
          <a:p>
            <a:pPr marL="342900" indent="-342900" algn="just">
              <a:lnSpc>
                <a:spcPct val="110000"/>
              </a:lnSpc>
              <a:buFont typeface="+mj-lt"/>
              <a:buAutoNum type="arabicParenR"/>
            </a:pPr>
            <a:r>
              <a:rPr lang="tr-TR" sz="1600" dirty="0">
                <a:solidFill>
                  <a:srgbClr val="C00000"/>
                </a:solidFill>
              </a:rPr>
              <a:t>Duyusal Uyarım İşlevi; </a:t>
            </a:r>
            <a:r>
              <a:rPr lang="tr-TR" sz="1600" dirty="0">
                <a:solidFill>
                  <a:srgbClr val="002060"/>
                </a:solidFill>
              </a:rPr>
              <a:t>Bacakları sallama, karalamalar yapma, sınıf içinde sessiz alana gitme gibi uyaranları arttıran ya da azaltan davranışlar pek çok öğrencinin uygun davranışlarına hizmet edebilir. </a:t>
            </a:r>
          </a:p>
        </p:txBody>
      </p:sp>
      <p:pic>
        <p:nvPicPr>
          <p:cNvPr id="5"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İçerik Yer Tutucusu"/>
          <p:cNvSpPr txBox="1">
            <a:spLocks noGrp="1"/>
          </p:cNvSpPr>
          <p:nvPr>
            <p:ph idx="1"/>
          </p:nvPr>
        </p:nvSpPr>
        <p:spPr>
          <a:xfrm>
            <a:off x="899592" y="2708920"/>
            <a:ext cx="7202456" cy="3450613"/>
          </a:xfrm>
          <a:prstGeom prst="rect">
            <a:avLst/>
          </a:prstGeom>
        </p:spPr>
        <p:txBody>
          <a:bodyPr vert="horz" lIns="91440" tIns="45720" rIns="91440" bIns="45720" rtlCol="0" anchor="t">
            <a:normAutofit/>
          </a:bodyPr>
          <a:lstStyle/>
          <a:p>
            <a:pPr marL="228600" marR="0" lvl="0" indent="-228600" algn="just" defTabSz="914400" rtl="0" eaLnBrk="1" fontAlgn="auto" latinLnBrk="0" hangingPunct="1">
              <a:lnSpc>
                <a:spcPct val="100000"/>
              </a:lnSpc>
              <a:spcBef>
                <a:spcPts val="1000"/>
              </a:spcBef>
              <a:spcAft>
                <a:spcPts val="0"/>
              </a:spcAft>
              <a:buClr>
                <a:schemeClr val="accent1"/>
              </a:buClr>
              <a:buSzPct val="100000"/>
              <a:buFont typeface="Wingdings" pitchFamily="2" charset="2"/>
              <a:buChar char="Ø"/>
              <a:tabLst/>
              <a:defRPr/>
            </a:pPr>
            <a:r>
              <a:rPr kumimoji="0" lang="tr-TR" sz="1400" i="0" u="none" strike="noStrike" kern="1200" cap="none" spc="0" normalizeH="0" baseline="0" noProof="0" dirty="0">
                <a:ln>
                  <a:noFill/>
                </a:ln>
                <a:solidFill>
                  <a:srgbClr val="C00000"/>
                </a:solidFill>
                <a:effectLst/>
                <a:uLnTx/>
                <a:uFillTx/>
                <a:latin typeface="+mn-lt"/>
                <a:ea typeface="+mn-ea"/>
                <a:cs typeface="+mn-cs"/>
              </a:rPr>
              <a:t>Davranışın sayısı: </a:t>
            </a:r>
            <a:r>
              <a:rPr kumimoji="0" lang="tr-TR" sz="1400" b="0" i="0" u="none" strike="noStrike" kern="1200" cap="none" spc="0" normalizeH="0" baseline="0" noProof="0" dirty="0">
                <a:ln>
                  <a:noFill/>
                </a:ln>
                <a:solidFill>
                  <a:srgbClr val="002060"/>
                </a:solidFill>
                <a:effectLst/>
                <a:uLnTx/>
                <a:uFillTx/>
                <a:latin typeface="+mn-lt"/>
                <a:ea typeface="+mn-ea"/>
                <a:cs typeface="+mn-cs"/>
              </a:rPr>
              <a:t>Davranışın kaç kez çıktığını gösterir. Anne baba davranışın her ortaya çıkışında o davranış için bir satır doldurur.</a:t>
            </a:r>
          </a:p>
          <a:p>
            <a:pPr lvl="0" algn="just">
              <a:lnSpc>
                <a:spcPct val="100000"/>
              </a:lnSpc>
              <a:buFont typeface="Wingdings" pitchFamily="2" charset="2"/>
              <a:buChar char="Ø"/>
            </a:pPr>
            <a:r>
              <a:rPr kumimoji="0" lang="tr-TR" sz="1400" b="0" i="0" u="none" strike="noStrike" kern="1200" cap="none" spc="0" normalizeH="0" baseline="0" noProof="0" dirty="0">
                <a:ln>
                  <a:noFill/>
                </a:ln>
                <a:solidFill>
                  <a:srgbClr val="C00000"/>
                </a:solidFill>
                <a:effectLst/>
                <a:uLnTx/>
                <a:uFillTx/>
                <a:latin typeface="+mn-lt"/>
                <a:ea typeface="+mn-ea"/>
                <a:cs typeface="+mn-cs"/>
              </a:rPr>
              <a:t>Zaman </a:t>
            </a:r>
            <a:r>
              <a:rPr lang="tr-TR" sz="1400" dirty="0">
                <a:solidFill>
                  <a:srgbClr val="C00000"/>
                </a:solidFill>
              </a:rPr>
              <a:t>: </a:t>
            </a:r>
            <a:r>
              <a:rPr lang="tr-TR" sz="1400" dirty="0">
                <a:solidFill>
                  <a:srgbClr val="002060"/>
                </a:solidFill>
              </a:rPr>
              <a:t>Davranışın ortaya çıktığı zamanın yazıldığı sütundur. </a:t>
            </a:r>
            <a:endParaRPr kumimoji="0" lang="tr-TR" sz="1400" b="0" i="0" u="none" strike="noStrike" kern="1200" cap="none" spc="0" normalizeH="0" baseline="0" noProof="0" dirty="0">
              <a:ln>
                <a:noFill/>
              </a:ln>
              <a:solidFill>
                <a:srgbClr val="002060"/>
              </a:solidFill>
              <a:effectLst/>
              <a:uLnTx/>
              <a:uFillTx/>
              <a:latin typeface="+mn-lt"/>
              <a:ea typeface="+mn-ea"/>
              <a:cs typeface="+mn-cs"/>
            </a:endParaRPr>
          </a:p>
          <a:p>
            <a:pPr lvl="0" algn="just">
              <a:lnSpc>
                <a:spcPct val="100000"/>
              </a:lnSpc>
              <a:buFont typeface="Wingdings" pitchFamily="2" charset="2"/>
              <a:buChar char="Ø"/>
            </a:pPr>
            <a:r>
              <a:rPr kumimoji="0" lang="tr-TR" sz="1400" b="0" i="0" u="none" strike="noStrike" kern="1200" cap="none" spc="0" normalizeH="0" baseline="0" noProof="0" dirty="0">
                <a:ln>
                  <a:noFill/>
                </a:ln>
                <a:solidFill>
                  <a:srgbClr val="C00000"/>
                </a:solidFill>
                <a:effectLst/>
                <a:uLnTx/>
                <a:uFillTx/>
                <a:latin typeface="+mn-lt"/>
                <a:ea typeface="+mn-ea"/>
                <a:cs typeface="+mn-cs"/>
              </a:rPr>
              <a:t>Ortam/Etkinlik </a:t>
            </a:r>
            <a:r>
              <a:rPr lang="tr-TR" sz="1400" dirty="0">
                <a:solidFill>
                  <a:srgbClr val="C00000"/>
                </a:solidFill>
              </a:rPr>
              <a:t>: </a:t>
            </a:r>
            <a:r>
              <a:rPr lang="tr-TR" sz="1400" dirty="0">
                <a:solidFill>
                  <a:srgbClr val="002060"/>
                </a:solidFill>
              </a:rPr>
              <a:t>Davranış ortaya çıktığı anda çocuk hangi ortamdaydı ve ne yapılıyordu (kişi, yer, olay) sorusunun yanıtının yazıldığı sütundur. </a:t>
            </a:r>
            <a:endParaRPr kumimoji="0" lang="tr-TR" sz="1400" b="0" i="0" u="none" strike="noStrike" kern="1200" cap="none" spc="0" normalizeH="0" baseline="0" noProof="0" dirty="0">
              <a:ln>
                <a:noFill/>
              </a:ln>
              <a:solidFill>
                <a:srgbClr val="002060"/>
              </a:solidFill>
              <a:effectLst/>
              <a:uLnTx/>
              <a:uFillTx/>
              <a:latin typeface="+mn-lt"/>
              <a:ea typeface="+mn-ea"/>
              <a:cs typeface="+mn-cs"/>
            </a:endParaRPr>
          </a:p>
          <a:p>
            <a:pPr lvl="0" algn="just">
              <a:lnSpc>
                <a:spcPct val="100000"/>
              </a:lnSpc>
              <a:buFont typeface="Wingdings" pitchFamily="2" charset="2"/>
              <a:buChar char="Ø"/>
            </a:pPr>
            <a:r>
              <a:rPr kumimoji="0" lang="tr-TR" sz="1400" b="0" i="0" u="none" strike="noStrike" kern="1200" cap="none" spc="0" normalizeH="0" baseline="0" noProof="0" dirty="0">
                <a:ln>
                  <a:noFill/>
                </a:ln>
                <a:solidFill>
                  <a:srgbClr val="C00000"/>
                </a:solidFill>
                <a:effectLst/>
                <a:uLnTx/>
                <a:uFillTx/>
                <a:latin typeface="+mn-lt"/>
                <a:ea typeface="+mn-ea"/>
                <a:cs typeface="+mn-cs"/>
              </a:rPr>
              <a:t>Öncül : </a:t>
            </a:r>
            <a:r>
              <a:rPr lang="tr-TR" sz="1400" dirty="0">
                <a:solidFill>
                  <a:srgbClr val="002060"/>
                </a:solidFill>
              </a:rPr>
              <a:t>Davranışın ortaya çıkmasına neden olan olay ya da davranışın, davranışın öncesinin yazıldığı sütundur. </a:t>
            </a:r>
            <a:endParaRPr kumimoji="0" lang="tr-TR" sz="1400" b="0" i="0" u="none" strike="noStrike" kern="1200" cap="none" spc="0" normalizeH="0" baseline="0" noProof="0" dirty="0">
              <a:ln>
                <a:noFill/>
              </a:ln>
              <a:solidFill>
                <a:srgbClr val="002060"/>
              </a:solidFill>
              <a:effectLst/>
              <a:uLnTx/>
              <a:uFillTx/>
              <a:latin typeface="+mn-lt"/>
              <a:ea typeface="+mn-ea"/>
              <a:cs typeface="+mn-cs"/>
            </a:endParaRPr>
          </a:p>
          <a:p>
            <a:pPr lvl="0" algn="just">
              <a:lnSpc>
                <a:spcPct val="100000"/>
              </a:lnSpc>
              <a:buFont typeface="Wingdings" pitchFamily="2" charset="2"/>
              <a:buChar char="Ø"/>
            </a:pPr>
            <a:r>
              <a:rPr kumimoji="0" lang="tr-TR" sz="1400" b="0" i="0" u="none" strike="noStrike" kern="1200" cap="none" spc="0" normalizeH="0" baseline="0" noProof="0" dirty="0">
                <a:ln>
                  <a:noFill/>
                </a:ln>
                <a:solidFill>
                  <a:srgbClr val="C00000"/>
                </a:solidFill>
                <a:effectLst/>
                <a:uLnTx/>
                <a:uFillTx/>
                <a:latin typeface="+mn-lt"/>
                <a:ea typeface="+mn-ea"/>
                <a:cs typeface="+mn-cs"/>
              </a:rPr>
              <a:t>Davranış </a:t>
            </a:r>
            <a:r>
              <a:rPr lang="tr-TR" sz="1400" dirty="0">
                <a:solidFill>
                  <a:srgbClr val="C00000"/>
                </a:solidFill>
              </a:rPr>
              <a:t>:</a:t>
            </a:r>
            <a:r>
              <a:rPr lang="tr-TR" sz="1400" dirty="0">
                <a:solidFill>
                  <a:srgbClr val="002060"/>
                </a:solidFill>
              </a:rPr>
              <a:t>Üzerinde çalışılacak olan ve objektif olarak tanımlanmış olan davranıştır. </a:t>
            </a:r>
            <a:endParaRPr kumimoji="0" lang="tr-TR" sz="1400" b="0" i="0" u="none" strike="noStrike" kern="1200" cap="none" spc="0" normalizeH="0" baseline="0" noProof="0" dirty="0">
              <a:ln>
                <a:noFill/>
              </a:ln>
              <a:solidFill>
                <a:srgbClr val="002060"/>
              </a:solidFill>
              <a:effectLst/>
              <a:uLnTx/>
              <a:uFillTx/>
              <a:latin typeface="+mn-lt"/>
              <a:ea typeface="+mn-ea"/>
              <a:cs typeface="+mn-cs"/>
            </a:endParaRPr>
          </a:p>
          <a:p>
            <a:pPr lvl="0" algn="just">
              <a:lnSpc>
                <a:spcPct val="100000"/>
              </a:lnSpc>
              <a:buFont typeface="Wingdings" pitchFamily="2" charset="2"/>
              <a:buChar char="Ø"/>
            </a:pPr>
            <a:r>
              <a:rPr kumimoji="0" lang="tr-TR" sz="1400" b="0" i="0" u="none" strike="noStrike" kern="1200" cap="none" spc="0" normalizeH="0" baseline="0" noProof="0" dirty="0">
                <a:ln>
                  <a:noFill/>
                </a:ln>
                <a:solidFill>
                  <a:srgbClr val="C00000"/>
                </a:solidFill>
                <a:effectLst/>
                <a:uLnTx/>
                <a:uFillTx/>
                <a:latin typeface="+mn-lt"/>
                <a:ea typeface="+mn-ea"/>
                <a:cs typeface="+mn-cs"/>
              </a:rPr>
              <a:t>Sonuç </a:t>
            </a:r>
            <a:r>
              <a:rPr lang="tr-TR" sz="1400" dirty="0">
                <a:solidFill>
                  <a:srgbClr val="C00000"/>
                </a:solidFill>
              </a:rPr>
              <a:t>:</a:t>
            </a:r>
            <a:r>
              <a:rPr lang="tr-TR" sz="1400" dirty="0">
                <a:solidFill>
                  <a:srgbClr val="002060"/>
                </a:solidFill>
              </a:rPr>
              <a:t>Davranış ortaya çıktıktan sonra ne olduğunun yazıldığı sütundur. </a:t>
            </a:r>
            <a:endParaRPr kumimoji="0" lang="tr-TR" sz="1400" b="0" i="0" u="none" strike="noStrike" kern="1200" cap="none" spc="0" normalizeH="0" baseline="0" noProof="0" dirty="0">
              <a:ln>
                <a:noFill/>
              </a:ln>
              <a:solidFill>
                <a:srgbClr val="002060"/>
              </a:solidFill>
              <a:effectLst/>
              <a:uLnTx/>
              <a:uFillTx/>
              <a:latin typeface="+mn-lt"/>
              <a:ea typeface="+mn-ea"/>
              <a:cs typeface="+mn-cs"/>
            </a:endParaRPr>
          </a:p>
          <a:p>
            <a:pPr marL="228600" marR="0" lvl="0" indent="-228600" algn="just" defTabSz="914400" rtl="0" eaLnBrk="1" fontAlgn="auto" latinLnBrk="0" hangingPunct="1">
              <a:lnSpc>
                <a:spcPct val="100000"/>
              </a:lnSpc>
              <a:spcBef>
                <a:spcPts val="1000"/>
              </a:spcBef>
              <a:spcAft>
                <a:spcPts val="0"/>
              </a:spcAft>
              <a:buClr>
                <a:schemeClr val="accent1"/>
              </a:buClr>
              <a:buSzPct val="100000"/>
              <a:buFont typeface="Wingdings" pitchFamily="2" charset="2"/>
              <a:buChar char="Ø"/>
              <a:tabLst/>
              <a:defRPr/>
            </a:pPr>
            <a:r>
              <a:rPr kumimoji="0" lang="tr-TR" sz="1400" b="0" i="0" u="none" strike="noStrike" kern="1200" cap="none" spc="0" normalizeH="0" baseline="0" noProof="0" dirty="0">
                <a:ln>
                  <a:noFill/>
                </a:ln>
                <a:solidFill>
                  <a:srgbClr val="C00000"/>
                </a:solidFill>
                <a:effectLst/>
                <a:uLnTx/>
                <a:uFillTx/>
                <a:latin typeface="+mn-lt"/>
                <a:ea typeface="+mn-ea"/>
                <a:cs typeface="+mn-cs"/>
              </a:rPr>
              <a:t>Çocuğun tepkisi : </a:t>
            </a:r>
            <a:r>
              <a:rPr kumimoji="0" lang="tr-TR" sz="1400" b="0" i="0" u="none" strike="noStrike" kern="1200" cap="none" spc="0" normalizeH="0" baseline="0" noProof="0" dirty="0">
                <a:ln>
                  <a:noFill/>
                </a:ln>
                <a:solidFill>
                  <a:srgbClr val="002060"/>
                </a:solidFill>
                <a:effectLst/>
                <a:uLnTx/>
                <a:uFillTx/>
                <a:latin typeface="+mn-lt"/>
                <a:ea typeface="+mn-ea"/>
                <a:cs typeface="+mn-cs"/>
              </a:rPr>
              <a:t>Çocuğun davranışın sonucuna nasıl tepki verdiği yazılır.</a:t>
            </a:r>
          </a:p>
          <a:p>
            <a:pPr marL="228600" marR="0" lvl="0" indent="-228600" algn="just" defTabSz="914400" rtl="0" eaLnBrk="1" fontAlgn="auto" latinLnBrk="0" hangingPunct="1">
              <a:lnSpc>
                <a:spcPct val="100000"/>
              </a:lnSpc>
              <a:spcBef>
                <a:spcPts val="1000"/>
              </a:spcBef>
              <a:spcAft>
                <a:spcPts val="0"/>
              </a:spcAft>
              <a:buClr>
                <a:schemeClr val="accent1"/>
              </a:buClr>
              <a:buSzPct val="100000"/>
              <a:buFont typeface="Arial" panose="020B0604020202020204" pitchFamily="34" charset="0"/>
              <a:buNone/>
              <a:tabLst/>
              <a:defRPr/>
            </a:pPr>
            <a:endParaRPr kumimoji="0" lang="tr-TR" sz="9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 name="4 Tablo"/>
          <p:cNvGraphicFramePr>
            <a:graphicFrameLocks noGrp="1"/>
          </p:cNvGraphicFramePr>
          <p:nvPr/>
        </p:nvGraphicFramePr>
        <p:xfrm>
          <a:off x="1043607" y="1268760"/>
          <a:ext cx="7200800" cy="1258436"/>
        </p:xfrm>
        <a:graphic>
          <a:graphicData uri="http://schemas.openxmlformats.org/drawingml/2006/table">
            <a:tbl>
              <a:tblPr firstRow="1" bandRow="1">
                <a:tableStyleId>{5C22544A-7EE6-4342-B048-85BDC9FD1C3A}</a:tableStyleId>
              </a:tblPr>
              <a:tblGrid>
                <a:gridCol w="878867">
                  <a:extLst>
                    <a:ext uri="{9D8B030D-6E8A-4147-A177-3AD203B41FA5}">
                      <a16:colId xmlns:a16="http://schemas.microsoft.com/office/drawing/2014/main" xmlns="" val="20000"/>
                    </a:ext>
                  </a:extLst>
                </a:gridCol>
                <a:gridCol w="659149">
                  <a:extLst>
                    <a:ext uri="{9D8B030D-6E8A-4147-A177-3AD203B41FA5}">
                      <a16:colId xmlns:a16="http://schemas.microsoft.com/office/drawing/2014/main" xmlns="" val="20001"/>
                    </a:ext>
                  </a:extLst>
                </a:gridCol>
                <a:gridCol w="732388">
                  <a:extLst>
                    <a:ext uri="{9D8B030D-6E8A-4147-A177-3AD203B41FA5}">
                      <a16:colId xmlns:a16="http://schemas.microsoft.com/office/drawing/2014/main" xmlns="" val="20002"/>
                    </a:ext>
                  </a:extLst>
                </a:gridCol>
                <a:gridCol w="878866">
                  <a:extLst>
                    <a:ext uri="{9D8B030D-6E8A-4147-A177-3AD203B41FA5}">
                      <a16:colId xmlns:a16="http://schemas.microsoft.com/office/drawing/2014/main" xmlns="" val="20003"/>
                    </a:ext>
                  </a:extLst>
                </a:gridCol>
                <a:gridCol w="1464776">
                  <a:extLst>
                    <a:ext uri="{9D8B030D-6E8A-4147-A177-3AD203B41FA5}">
                      <a16:colId xmlns:a16="http://schemas.microsoft.com/office/drawing/2014/main" xmlns="" val="20004"/>
                    </a:ext>
                  </a:extLst>
                </a:gridCol>
                <a:gridCol w="1611254">
                  <a:extLst>
                    <a:ext uri="{9D8B030D-6E8A-4147-A177-3AD203B41FA5}">
                      <a16:colId xmlns:a16="http://schemas.microsoft.com/office/drawing/2014/main" xmlns="" val="20005"/>
                    </a:ext>
                  </a:extLst>
                </a:gridCol>
                <a:gridCol w="975500">
                  <a:extLst>
                    <a:ext uri="{9D8B030D-6E8A-4147-A177-3AD203B41FA5}">
                      <a16:colId xmlns:a16="http://schemas.microsoft.com/office/drawing/2014/main" xmlns="" val="20006"/>
                    </a:ext>
                  </a:extLst>
                </a:gridCol>
              </a:tblGrid>
              <a:tr h="504056">
                <a:tc>
                  <a:txBody>
                    <a:bodyPr/>
                    <a:lstStyle/>
                    <a:p>
                      <a:r>
                        <a:rPr lang="tr-TR" sz="1050" dirty="0"/>
                        <a:t>Davranışın sayısı</a:t>
                      </a:r>
                    </a:p>
                  </a:txBody>
                  <a:tcPr/>
                </a:tc>
                <a:tc>
                  <a:txBody>
                    <a:bodyPr/>
                    <a:lstStyle/>
                    <a:p>
                      <a:r>
                        <a:rPr lang="tr-TR" sz="1050" dirty="0"/>
                        <a:t>Zaman</a:t>
                      </a:r>
                    </a:p>
                  </a:txBody>
                  <a:tcPr/>
                </a:tc>
                <a:tc>
                  <a:txBody>
                    <a:bodyPr/>
                    <a:lstStyle/>
                    <a:p>
                      <a:r>
                        <a:rPr lang="tr-TR" sz="1050" dirty="0"/>
                        <a:t>Ortam/ Etkinlik</a:t>
                      </a:r>
                    </a:p>
                  </a:txBody>
                  <a:tcPr/>
                </a:tc>
                <a:tc>
                  <a:txBody>
                    <a:bodyPr/>
                    <a:lstStyle/>
                    <a:p>
                      <a:r>
                        <a:rPr lang="tr-TR" sz="1050" dirty="0"/>
                        <a:t>Öncül (Ö)</a:t>
                      </a:r>
                    </a:p>
                  </a:txBody>
                  <a:tcPr/>
                </a:tc>
                <a:tc>
                  <a:txBody>
                    <a:bodyPr/>
                    <a:lstStyle/>
                    <a:p>
                      <a:r>
                        <a:rPr lang="tr-TR" sz="1050" dirty="0"/>
                        <a:t>Hedef Davranış (D)</a:t>
                      </a:r>
                    </a:p>
                  </a:txBody>
                  <a:tcPr/>
                </a:tc>
                <a:tc>
                  <a:txBody>
                    <a:bodyPr/>
                    <a:lstStyle/>
                    <a:p>
                      <a:r>
                        <a:rPr lang="tr-TR" sz="1050" dirty="0"/>
                        <a:t>Davranışın Sonucu (S)</a:t>
                      </a:r>
                    </a:p>
                  </a:txBody>
                  <a:tcPr/>
                </a:tc>
                <a:tc>
                  <a:txBody>
                    <a:bodyPr/>
                    <a:lstStyle/>
                    <a:p>
                      <a:r>
                        <a:rPr lang="tr-TR" sz="1050" dirty="0"/>
                        <a:t>Çocuğun Tepkisi</a:t>
                      </a:r>
                    </a:p>
                  </a:txBody>
                  <a:tcPr/>
                </a:tc>
                <a:extLst>
                  <a:ext uri="{0D108BD9-81ED-4DB2-BD59-A6C34878D82A}">
                    <a16:rowId xmlns:a16="http://schemas.microsoft.com/office/drawing/2014/main" xmlns="" val="10000"/>
                  </a:ext>
                </a:extLst>
              </a:tr>
              <a:tr h="219814">
                <a:tc>
                  <a:txBody>
                    <a:bodyPr/>
                    <a:lstStyle/>
                    <a:p>
                      <a:pPr marL="342900" indent="-342900">
                        <a:buFont typeface="+mj-lt"/>
                        <a:buAutoNum type="arabicParenR"/>
                      </a:pPr>
                      <a:r>
                        <a:rPr lang="tr-TR" sz="1050" b="1" dirty="0">
                          <a:solidFill>
                            <a:srgbClr val="C00000"/>
                          </a:solidFill>
                        </a:rPr>
                        <a:t> </a:t>
                      </a:r>
                    </a:p>
                  </a:txBody>
                  <a:tcPr/>
                </a:tc>
                <a:tc>
                  <a:txBody>
                    <a:bodyPr/>
                    <a:lstStyle/>
                    <a:p>
                      <a:endParaRPr lang="tr-TR" sz="1050" dirty="0"/>
                    </a:p>
                  </a:txBody>
                  <a:tcPr/>
                </a:tc>
                <a:tc>
                  <a:txBody>
                    <a:bodyPr/>
                    <a:lstStyle/>
                    <a:p>
                      <a:endParaRPr lang="tr-TR" sz="1050"/>
                    </a:p>
                  </a:txBody>
                  <a:tcPr/>
                </a:tc>
                <a:tc>
                  <a:txBody>
                    <a:bodyPr/>
                    <a:lstStyle/>
                    <a:p>
                      <a:endParaRPr lang="tr-TR" sz="1050" dirty="0"/>
                    </a:p>
                  </a:txBody>
                  <a:tcPr/>
                </a:tc>
                <a:tc>
                  <a:txBody>
                    <a:bodyPr/>
                    <a:lstStyle/>
                    <a:p>
                      <a:endParaRPr lang="tr-TR" sz="1050"/>
                    </a:p>
                  </a:txBody>
                  <a:tcPr/>
                </a:tc>
                <a:tc>
                  <a:txBody>
                    <a:bodyPr/>
                    <a:lstStyle/>
                    <a:p>
                      <a:endParaRPr lang="tr-TR" sz="1050"/>
                    </a:p>
                  </a:txBody>
                  <a:tcPr/>
                </a:tc>
                <a:tc>
                  <a:txBody>
                    <a:bodyPr/>
                    <a:lstStyle/>
                    <a:p>
                      <a:endParaRPr lang="tr-TR" sz="1050" dirty="0"/>
                    </a:p>
                  </a:txBody>
                  <a:tcPr/>
                </a:tc>
                <a:extLst>
                  <a:ext uri="{0D108BD9-81ED-4DB2-BD59-A6C34878D82A}">
                    <a16:rowId xmlns:a16="http://schemas.microsoft.com/office/drawing/2014/main" xmlns="" val="10001"/>
                  </a:ext>
                </a:extLst>
              </a:tr>
              <a:tr h="219814">
                <a:tc>
                  <a:txBody>
                    <a:bodyPr/>
                    <a:lstStyle/>
                    <a:p>
                      <a:pPr marL="342900" indent="-342900">
                        <a:buFont typeface="+mj-lt"/>
                        <a:buNone/>
                      </a:pPr>
                      <a:r>
                        <a:rPr lang="tr-TR" sz="1050" b="1" dirty="0">
                          <a:solidFill>
                            <a:srgbClr val="C00000"/>
                          </a:solidFill>
                        </a:rPr>
                        <a:t>2)</a:t>
                      </a:r>
                      <a:r>
                        <a:rPr lang="tr-TR" sz="1050" b="1" baseline="0" dirty="0">
                          <a:solidFill>
                            <a:srgbClr val="C00000"/>
                          </a:solidFill>
                        </a:rPr>
                        <a:t> </a:t>
                      </a:r>
                      <a:endParaRPr lang="tr-TR" sz="1050" b="1" dirty="0">
                        <a:solidFill>
                          <a:srgbClr val="C00000"/>
                        </a:solidFill>
                      </a:endParaRPr>
                    </a:p>
                  </a:txBody>
                  <a:tcPr/>
                </a:tc>
                <a:tc>
                  <a:txBody>
                    <a:bodyPr/>
                    <a:lstStyle/>
                    <a:p>
                      <a:endParaRPr lang="tr-TR" sz="1050" dirty="0"/>
                    </a:p>
                  </a:txBody>
                  <a:tcPr/>
                </a:tc>
                <a:tc>
                  <a:txBody>
                    <a:bodyPr/>
                    <a:lstStyle/>
                    <a:p>
                      <a:endParaRPr lang="tr-TR" sz="1050" dirty="0"/>
                    </a:p>
                  </a:txBody>
                  <a:tcPr/>
                </a:tc>
                <a:tc>
                  <a:txBody>
                    <a:bodyPr/>
                    <a:lstStyle/>
                    <a:p>
                      <a:endParaRPr lang="tr-TR" sz="1050"/>
                    </a:p>
                  </a:txBody>
                  <a:tcPr/>
                </a:tc>
                <a:tc>
                  <a:txBody>
                    <a:bodyPr/>
                    <a:lstStyle/>
                    <a:p>
                      <a:endParaRPr lang="tr-TR" sz="1050"/>
                    </a:p>
                  </a:txBody>
                  <a:tcPr/>
                </a:tc>
                <a:tc>
                  <a:txBody>
                    <a:bodyPr/>
                    <a:lstStyle/>
                    <a:p>
                      <a:endParaRPr lang="tr-TR" sz="1050"/>
                    </a:p>
                  </a:txBody>
                  <a:tcPr/>
                </a:tc>
                <a:tc>
                  <a:txBody>
                    <a:bodyPr/>
                    <a:lstStyle/>
                    <a:p>
                      <a:endParaRPr lang="tr-TR" sz="1050" dirty="0"/>
                    </a:p>
                  </a:txBody>
                  <a:tcPr/>
                </a:tc>
                <a:extLst>
                  <a:ext uri="{0D108BD9-81ED-4DB2-BD59-A6C34878D82A}">
                    <a16:rowId xmlns:a16="http://schemas.microsoft.com/office/drawing/2014/main" xmlns="" val="10002"/>
                  </a:ext>
                </a:extLst>
              </a:tr>
              <a:tr h="219814">
                <a:tc>
                  <a:txBody>
                    <a:bodyPr/>
                    <a:lstStyle/>
                    <a:p>
                      <a:pPr marL="342900" indent="-342900">
                        <a:buFont typeface="+mj-lt"/>
                        <a:buNone/>
                      </a:pPr>
                      <a:r>
                        <a:rPr lang="tr-TR" sz="1050" b="1" dirty="0">
                          <a:solidFill>
                            <a:srgbClr val="C00000"/>
                          </a:solidFill>
                        </a:rPr>
                        <a:t>3)</a:t>
                      </a:r>
                      <a:r>
                        <a:rPr lang="tr-TR" sz="1050" b="1" baseline="0" dirty="0">
                          <a:solidFill>
                            <a:srgbClr val="C00000"/>
                          </a:solidFill>
                        </a:rPr>
                        <a:t> </a:t>
                      </a:r>
                      <a:endParaRPr lang="tr-TR" sz="1050" b="1" dirty="0">
                        <a:solidFill>
                          <a:srgbClr val="C00000"/>
                        </a:solidFill>
                      </a:endParaRPr>
                    </a:p>
                  </a:txBody>
                  <a:tcPr/>
                </a:tc>
                <a:tc>
                  <a:txBody>
                    <a:bodyPr/>
                    <a:lstStyle/>
                    <a:p>
                      <a:endParaRPr lang="tr-TR" sz="1050" dirty="0"/>
                    </a:p>
                  </a:txBody>
                  <a:tcPr/>
                </a:tc>
                <a:tc>
                  <a:txBody>
                    <a:bodyPr/>
                    <a:lstStyle/>
                    <a:p>
                      <a:endParaRPr lang="tr-TR" sz="1050" dirty="0"/>
                    </a:p>
                  </a:txBody>
                  <a:tcPr/>
                </a:tc>
                <a:tc>
                  <a:txBody>
                    <a:bodyPr/>
                    <a:lstStyle/>
                    <a:p>
                      <a:endParaRPr lang="tr-TR" sz="1050" dirty="0"/>
                    </a:p>
                  </a:txBody>
                  <a:tcPr/>
                </a:tc>
                <a:tc>
                  <a:txBody>
                    <a:bodyPr/>
                    <a:lstStyle/>
                    <a:p>
                      <a:endParaRPr lang="tr-TR" sz="1050" dirty="0"/>
                    </a:p>
                  </a:txBody>
                  <a:tcPr/>
                </a:tc>
                <a:tc>
                  <a:txBody>
                    <a:bodyPr/>
                    <a:lstStyle/>
                    <a:p>
                      <a:endParaRPr lang="tr-TR" sz="1050" dirty="0"/>
                    </a:p>
                  </a:txBody>
                  <a:tcPr/>
                </a:tc>
                <a:tc>
                  <a:txBody>
                    <a:bodyPr/>
                    <a:lstStyle/>
                    <a:p>
                      <a:endParaRPr lang="tr-TR" sz="1050" dirty="0"/>
                    </a:p>
                  </a:txBody>
                  <a:tcPr/>
                </a:tc>
                <a:extLst>
                  <a:ext uri="{0D108BD9-81ED-4DB2-BD59-A6C34878D82A}">
                    <a16:rowId xmlns:a16="http://schemas.microsoft.com/office/drawing/2014/main" xmlns="" val="10003"/>
                  </a:ext>
                </a:extLst>
              </a:tr>
            </a:tbl>
          </a:graphicData>
        </a:graphic>
      </p:graphicFrame>
      <p:sp>
        <p:nvSpPr>
          <p:cNvPr id="7" name="1 Başlık"/>
          <p:cNvSpPr>
            <a:spLocks noGrp="1"/>
          </p:cNvSpPr>
          <p:nvPr>
            <p:ph type="title"/>
          </p:nvPr>
        </p:nvSpPr>
        <p:spPr>
          <a:xfrm>
            <a:off x="1043608" y="404664"/>
            <a:ext cx="7202456" cy="792088"/>
          </a:xfrm>
        </p:spPr>
        <p:txBody>
          <a:bodyPr>
            <a:noAutofit/>
          </a:bodyPr>
          <a:lstStyle/>
          <a:p>
            <a:pPr algn="ctr"/>
            <a:r>
              <a:rPr lang="tr-TR" sz="2400" cap="none" dirty="0">
                <a:solidFill>
                  <a:srgbClr val="C00000"/>
                </a:solidFill>
              </a:rPr>
              <a:t>ÖDS Modeli ile Problem Davranışın </a:t>
            </a:r>
            <a:br>
              <a:rPr lang="tr-TR" sz="2400" cap="none" dirty="0">
                <a:solidFill>
                  <a:srgbClr val="C00000"/>
                </a:solidFill>
              </a:rPr>
            </a:br>
            <a:r>
              <a:rPr lang="tr-TR" sz="2400" cap="none" dirty="0">
                <a:solidFill>
                  <a:srgbClr val="C00000"/>
                </a:solidFill>
              </a:rPr>
              <a:t>Ortaya Çıkmasına Neden Olan Etkiyi Bulunuz. </a:t>
            </a:r>
          </a:p>
        </p:txBody>
      </p:sp>
      <p:pic>
        <p:nvPicPr>
          <p:cNvPr id="8"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76672"/>
            <a:ext cx="7202456" cy="1049235"/>
          </a:xfrm>
        </p:spPr>
        <p:txBody>
          <a:bodyPr>
            <a:normAutofit fontScale="90000"/>
          </a:bodyPr>
          <a:lstStyle/>
          <a:p>
            <a:pPr lvl="0" algn="ctr"/>
            <a:r>
              <a:rPr lang="tr-TR" sz="2400" dirty="0">
                <a:solidFill>
                  <a:srgbClr val="C00000"/>
                </a:solidFill>
              </a:rPr>
              <a:t>PROBLEM DAVRANIŞLARIN AZALTILMASI</a:t>
            </a:r>
            <a:br>
              <a:rPr lang="tr-TR" sz="2400" dirty="0">
                <a:solidFill>
                  <a:srgbClr val="C00000"/>
                </a:solidFill>
              </a:rPr>
            </a:br>
            <a:r>
              <a:rPr lang="tr-TR" sz="2200" cap="none" dirty="0">
                <a:solidFill>
                  <a:srgbClr val="C00000"/>
                </a:solidFill>
              </a:rPr>
              <a:t/>
            </a:r>
            <a:br>
              <a:rPr lang="tr-TR" sz="2200" cap="none" dirty="0">
                <a:solidFill>
                  <a:srgbClr val="C00000"/>
                </a:solidFill>
              </a:rPr>
            </a:br>
            <a:r>
              <a:rPr lang="tr-TR" sz="2200" cap="none" dirty="0">
                <a:solidFill>
                  <a:srgbClr val="C00000"/>
                </a:solidFill>
              </a:rPr>
              <a:t>Öncelikli Problem Davranışı Seçiniz</a:t>
            </a:r>
            <a:br>
              <a:rPr lang="tr-TR" sz="2200" cap="none" dirty="0">
                <a:solidFill>
                  <a:srgbClr val="C00000"/>
                </a:solidFill>
              </a:rPr>
            </a:br>
            <a:r>
              <a:rPr lang="tr-TR" sz="2000" cap="none" dirty="0">
                <a:solidFill>
                  <a:srgbClr val="C00000"/>
                </a:solidFill>
              </a:rPr>
              <a:t>Gözlenebilir ve Ölçülebilir Davranışlar Şeklinde Yazınız. </a:t>
            </a:r>
            <a:r>
              <a:rPr lang="tr-TR" sz="2000" dirty="0"/>
              <a:t/>
            </a:r>
            <a:br>
              <a:rPr lang="tr-TR" sz="2000" dirty="0"/>
            </a:br>
            <a:r>
              <a:rPr lang="tr-TR" sz="2200" cap="none" dirty="0">
                <a:solidFill>
                  <a:srgbClr val="C00000"/>
                </a:solidFill>
              </a:rPr>
              <a:t/>
            </a:r>
            <a:br>
              <a:rPr lang="tr-TR" sz="2200" cap="none" dirty="0">
                <a:solidFill>
                  <a:srgbClr val="C00000"/>
                </a:solidFill>
              </a:rPr>
            </a:br>
            <a:r>
              <a:rPr lang="tr-TR" dirty="0"/>
              <a:t/>
            </a:r>
            <a:br>
              <a:rPr lang="tr-TR" dirty="0"/>
            </a:br>
            <a:endParaRPr lang="tr-TR" cap="none" dirty="0">
              <a:solidFill>
                <a:srgbClr val="C00000"/>
              </a:solidFill>
            </a:endParaRPr>
          </a:p>
        </p:txBody>
      </p:sp>
      <p:graphicFrame>
        <p:nvGraphicFramePr>
          <p:cNvPr id="4" name="3 İçerik Yer Tutucusu"/>
          <p:cNvGraphicFramePr>
            <a:graphicFrameLocks noGrp="1"/>
          </p:cNvGraphicFramePr>
          <p:nvPr>
            <p:ph idx="1"/>
          </p:nvPr>
        </p:nvGraphicFramePr>
        <p:xfrm>
          <a:off x="1089025" y="2016125"/>
          <a:ext cx="7202488" cy="2926080"/>
        </p:xfrm>
        <a:graphic>
          <a:graphicData uri="http://schemas.openxmlformats.org/drawingml/2006/table">
            <a:tbl>
              <a:tblPr firstRow="1" bandRow="1">
                <a:tableStyleId>{5C22544A-7EE6-4342-B048-85BDC9FD1C3A}</a:tableStyleId>
              </a:tblPr>
              <a:tblGrid>
                <a:gridCol w="2546871">
                  <a:extLst>
                    <a:ext uri="{9D8B030D-6E8A-4147-A177-3AD203B41FA5}">
                      <a16:colId xmlns:a16="http://schemas.microsoft.com/office/drawing/2014/main" xmlns="" val="20000"/>
                    </a:ext>
                  </a:extLst>
                </a:gridCol>
                <a:gridCol w="4655617">
                  <a:extLst>
                    <a:ext uri="{9D8B030D-6E8A-4147-A177-3AD203B41FA5}">
                      <a16:colId xmlns:a16="http://schemas.microsoft.com/office/drawing/2014/main" xmlns="" val="20001"/>
                    </a:ext>
                  </a:extLst>
                </a:gridCol>
              </a:tblGrid>
              <a:tr h="370840">
                <a:tc>
                  <a:txBody>
                    <a:bodyPr/>
                    <a:lstStyle/>
                    <a:p>
                      <a:r>
                        <a:rPr lang="tr-TR" dirty="0"/>
                        <a:t>Genel Tanımlanmış Davranışlar</a:t>
                      </a:r>
                    </a:p>
                  </a:txBody>
                  <a:tcPr marL="80028" marR="80028"/>
                </a:tc>
                <a:tc>
                  <a:txBody>
                    <a:bodyPr/>
                    <a:lstStyle/>
                    <a:p>
                      <a:r>
                        <a:rPr lang="tr-TR" dirty="0"/>
                        <a:t>Gözlenebilir ve Ölçülebilir Davranışlar </a:t>
                      </a:r>
                    </a:p>
                  </a:txBody>
                  <a:tcPr marL="80028" marR="80028"/>
                </a:tc>
                <a:extLst>
                  <a:ext uri="{0D108BD9-81ED-4DB2-BD59-A6C34878D82A}">
                    <a16:rowId xmlns:a16="http://schemas.microsoft.com/office/drawing/2014/main" xmlns="" val="10000"/>
                  </a:ext>
                </a:extLst>
              </a:tr>
              <a:tr h="370840">
                <a:tc>
                  <a:txBody>
                    <a:bodyPr/>
                    <a:lstStyle/>
                    <a:p>
                      <a:pPr marL="342900" indent="-342900">
                        <a:buFont typeface="+mj-lt"/>
                        <a:buAutoNum type="arabicParenR"/>
                      </a:pPr>
                      <a:r>
                        <a:rPr lang="tr-TR" dirty="0">
                          <a:solidFill>
                            <a:srgbClr val="002060"/>
                          </a:solidFill>
                        </a:rPr>
                        <a:t>Dikkati dağınık. </a:t>
                      </a:r>
                    </a:p>
                    <a:p>
                      <a:pPr marL="342900" indent="-342900">
                        <a:buFont typeface="+mj-lt"/>
                        <a:buAutoNum type="arabicParenR"/>
                      </a:pPr>
                      <a:r>
                        <a:rPr lang="tr-TR" dirty="0">
                          <a:solidFill>
                            <a:srgbClr val="002060"/>
                          </a:solidFill>
                        </a:rPr>
                        <a:t>Çok hareketlidir. </a:t>
                      </a:r>
                    </a:p>
                    <a:p>
                      <a:pPr marL="342900" indent="-342900">
                        <a:buFont typeface="+mj-lt"/>
                        <a:buAutoNum type="arabicParenR"/>
                      </a:pPr>
                      <a:r>
                        <a:rPr lang="tr-TR" dirty="0">
                          <a:solidFill>
                            <a:srgbClr val="002060"/>
                          </a:solidFill>
                        </a:rPr>
                        <a:t>Saldırgandır. </a:t>
                      </a:r>
                    </a:p>
                    <a:p>
                      <a:pPr marL="342900" indent="-342900">
                        <a:buFont typeface="+mj-lt"/>
                        <a:buAutoNum type="arabicParenR"/>
                      </a:pPr>
                      <a:r>
                        <a:rPr lang="tr-TR" dirty="0">
                          <a:solidFill>
                            <a:srgbClr val="002060"/>
                          </a:solidFill>
                        </a:rPr>
                        <a:t>Öfke patlamaları olur. </a:t>
                      </a:r>
                    </a:p>
                    <a:p>
                      <a:pPr marL="342900" indent="-342900">
                        <a:buFont typeface="+mj-lt"/>
                        <a:buAutoNum type="arabicParenR"/>
                      </a:pPr>
                      <a:r>
                        <a:rPr lang="tr-TR" dirty="0">
                          <a:solidFill>
                            <a:srgbClr val="002060"/>
                          </a:solidFill>
                        </a:rPr>
                        <a:t>Hırçındır. </a:t>
                      </a:r>
                    </a:p>
                    <a:p>
                      <a:pPr marL="342900" indent="-342900">
                        <a:buFont typeface="+mj-lt"/>
                        <a:buAutoNum type="arabicParenR"/>
                      </a:pPr>
                      <a:r>
                        <a:rPr lang="tr-TR" dirty="0">
                          <a:solidFill>
                            <a:srgbClr val="002060"/>
                          </a:solidFill>
                        </a:rPr>
                        <a:t>Tembeldir.</a:t>
                      </a:r>
                    </a:p>
                  </a:txBody>
                  <a:tcPr marL="80028" marR="80028"/>
                </a:tc>
                <a:tc>
                  <a:txBody>
                    <a:bodyPr/>
                    <a:lstStyle/>
                    <a:p>
                      <a:pPr marL="342900" indent="-342900">
                        <a:buFont typeface="+mj-lt"/>
                        <a:buAutoNum type="arabicParenR"/>
                      </a:pPr>
                      <a:r>
                        <a:rPr lang="tr-TR" dirty="0">
                          <a:solidFill>
                            <a:srgbClr val="002060"/>
                          </a:solidFill>
                        </a:rPr>
                        <a:t>Çocukla çalışırken ya da konuşurken etrafına bakınır. </a:t>
                      </a:r>
                    </a:p>
                    <a:p>
                      <a:pPr marL="342900" indent="-342900">
                        <a:buFont typeface="+mj-lt"/>
                        <a:buAutoNum type="arabicParenR"/>
                      </a:pPr>
                      <a:r>
                        <a:rPr lang="tr-TR" dirty="0">
                          <a:solidFill>
                            <a:srgbClr val="002060"/>
                          </a:solidFill>
                        </a:rPr>
                        <a:t>Sürekli olarak dolaşır, zıplar, koşar. </a:t>
                      </a:r>
                    </a:p>
                    <a:p>
                      <a:pPr marL="342900" indent="-342900">
                        <a:buFont typeface="+mj-lt"/>
                        <a:buAutoNum type="arabicParenR"/>
                      </a:pPr>
                      <a:r>
                        <a:rPr lang="tr-TR" dirty="0">
                          <a:solidFill>
                            <a:srgbClr val="002060"/>
                          </a:solidFill>
                        </a:rPr>
                        <a:t>Vurur, tekmeler, tükürür. </a:t>
                      </a:r>
                    </a:p>
                    <a:p>
                      <a:pPr marL="342900" indent="-342900">
                        <a:buFont typeface="+mj-lt"/>
                        <a:buAutoNum type="arabicParenR"/>
                      </a:pPr>
                      <a:r>
                        <a:rPr lang="tr-TR" dirty="0">
                          <a:solidFill>
                            <a:srgbClr val="002060"/>
                          </a:solidFill>
                        </a:rPr>
                        <a:t>Kendini yere atar, ağlar, bağırır.</a:t>
                      </a:r>
                    </a:p>
                    <a:p>
                      <a:pPr marL="342900" indent="-342900">
                        <a:buFont typeface="+mj-lt"/>
                        <a:buAutoNum type="arabicParenR"/>
                      </a:pPr>
                      <a:r>
                        <a:rPr lang="tr-TR" dirty="0">
                          <a:solidFill>
                            <a:srgbClr val="002060"/>
                          </a:solidFill>
                        </a:rPr>
                        <a:t>Dokunulmaktan hoşlanmaz, ağlar, iter. </a:t>
                      </a:r>
                    </a:p>
                    <a:p>
                      <a:pPr marL="342900" indent="-342900">
                        <a:buFont typeface="+mj-lt"/>
                        <a:buAutoNum type="arabicParenR"/>
                      </a:pPr>
                      <a:r>
                        <a:rPr lang="tr-TR" dirty="0">
                          <a:solidFill>
                            <a:srgbClr val="002060"/>
                          </a:solidFill>
                        </a:rPr>
                        <a:t>Sabahları giyinmesi 35 dakika, kahvaltı etmesi 40 dakika sürer.</a:t>
                      </a:r>
                    </a:p>
                  </a:txBody>
                  <a:tcPr marL="80028" marR="80028"/>
                </a:tc>
                <a:extLst>
                  <a:ext uri="{0D108BD9-81ED-4DB2-BD59-A6C34878D82A}">
                    <a16:rowId xmlns:a16="http://schemas.microsoft.com/office/drawing/2014/main" xmlns="" val="10001"/>
                  </a:ext>
                </a:extLst>
              </a:tr>
            </a:tbl>
          </a:graphicData>
        </a:graphic>
      </p:graphicFrame>
      <p:pic>
        <p:nvPicPr>
          <p:cNvPr id="6"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971600" y="1124744"/>
          <a:ext cx="7416824" cy="4824536"/>
        </p:xfrm>
        <a:graphic>
          <a:graphicData uri="http://schemas.openxmlformats.org/drawingml/2006/table">
            <a:tbl>
              <a:tblPr firstRow="1" bandRow="1">
                <a:tableStyleId>{5C22544A-7EE6-4342-B048-85BDC9FD1C3A}</a:tableStyleId>
              </a:tblPr>
              <a:tblGrid>
                <a:gridCol w="7416824">
                  <a:extLst>
                    <a:ext uri="{9D8B030D-6E8A-4147-A177-3AD203B41FA5}">
                      <a16:colId xmlns:a16="http://schemas.microsoft.com/office/drawing/2014/main" xmlns="" val="20000"/>
                    </a:ext>
                  </a:extLst>
                </a:gridCol>
              </a:tblGrid>
              <a:tr h="93665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a:solidFill>
                            <a:schemeClr val="bg1"/>
                          </a:solidFill>
                        </a:rPr>
                        <a:t> Ayrımlı Pekiştirme Yoluyla Problem Davranışların Azaltılması </a:t>
                      </a:r>
                    </a:p>
                    <a:p>
                      <a:endParaRPr lang="tr-TR" dirty="0">
                        <a:solidFill>
                          <a:srgbClr val="002060"/>
                        </a:solidFill>
                      </a:endParaRPr>
                    </a:p>
                  </a:txBody>
                  <a:tcPr anchor="ctr"/>
                </a:tc>
                <a:extLst>
                  <a:ext uri="{0D108BD9-81ED-4DB2-BD59-A6C34878D82A}">
                    <a16:rowId xmlns:a16="http://schemas.microsoft.com/office/drawing/2014/main" xmlns="" val="10000"/>
                  </a:ext>
                </a:extLst>
              </a:tr>
              <a:tr h="5426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dirty="0">
                          <a:solidFill>
                            <a:srgbClr val="C00000"/>
                          </a:solidFill>
                        </a:rPr>
                        <a:t>Uyuşmayan/alternatif davranışın pekiştirilmesi</a:t>
                      </a:r>
                    </a:p>
                  </a:txBody>
                  <a:tcPr anchor="ctr"/>
                </a:tc>
                <a:extLst>
                  <a:ext uri="{0D108BD9-81ED-4DB2-BD59-A6C34878D82A}">
                    <a16:rowId xmlns:a16="http://schemas.microsoft.com/office/drawing/2014/main" xmlns="" val="10001"/>
                  </a:ext>
                </a:extLst>
              </a:tr>
              <a:tr h="3345210">
                <a:tc>
                  <a:txBody>
                    <a:bodyPr/>
                    <a:lstStyle/>
                    <a:p>
                      <a:pPr>
                        <a:buFont typeface="Wingdings" pitchFamily="2" charset="2"/>
                        <a:buChar char="Ø"/>
                      </a:pPr>
                      <a:r>
                        <a:rPr lang="tr-TR" sz="1800" dirty="0">
                          <a:solidFill>
                            <a:srgbClr val="002060"/>
                          </a:solidFill>
                        </a:rPr>
                        <a:t>Problem davranışa değil alternatif ya da uyuşmayan davranışa odaklanılır.</a:t>
                      </a:r>
                    </a:p>
                    <a:p>
                      <a:pPr>
                        <a:buFont typeface="Wingdings" pitchFamily="2" charset="2"/>
                        <a:buChar char="Ø"/>
                      </a:pPr>
                      <a:r>
                        <a:rPr lang="tr-TR" sz="1800" b="0" dirty="0">
                          <a:solidFill>
                            <a:srgbClr val="C00000"/>
                          </a:solidFill>
                        </a:rPr>
                        <a:t>Uyuşmayan davranış: </a:t>
                      </a:r>
                      <a:r>
                        <a:rPr lang="tr-TR" sz="1800" dirty="0">
                          <a:solidFill>
                            <a:srgbClr val="002060"/>
                          </a:solidFill>
                        </a:rPr>
                        <a:t>Problem davranış ile aynı anda sergilenmesi mümkün olmayan davranıştır. </a:t>
                      </a:r>
                    </a:p>
                    <a:p>
                      <a:pPr>
                        <a:buFont typeface="Wingdings" pitchFamily="2" charset="2"/>
                        <a:buChar char="Ø"/>
                      </a:pPr>
                      <a:r>
                        <a:rPr lang="tr-TR" sz="1800" dirty="0">
                          <a:solidFill>
                            <a:srgbClr val="C00000"/>
                          </a:solidFill>
                        </a:rPr>
                        <a:t>Alternatif davranış: </a:t>
                      </a:r>
                      <a:r>
                        <a:rPr lang="tr-TR" sz="1800" dirty="0">
                          <a:solidFill>
                            <a:srgbClr val="002060"/>
                          </a:solidFill>
                        </a:rPr>
                        <a:t>Problem davranış ile aynı amaca hizmet eden davranıştır. </a:t>
                      </a:r>
                    </a:p>
                    <a:p>
                      <a:pPr>
                        <a:buFont typeface="Wingdings" pitchFamily="2" charset="2"/>
                        <a:buChar char="Ø"/>
                      </a:pPr>
                      <a:r>
                        <a:rPr lang="tr-TR" sz="1800" dirty="0">
                          <a:solidFill>
                            <a:srgbClr val="002060"/>
                          </a:solidFill>
                        </a:rPr>
                        <a:t>Çocuğun davranış repertuarından bir uyuşmayan/alternatif davranış seçilir. </a:t>
                      </a:r>
                    </a:p>
                    <a:p>
                      <a:pPr>
                        <a:buFont typeface="Wingdings" pitchFamily="2" charset="2"/>
                        <a:buChar char="Ø"/>
                      </a:pPr>
                      <a:r>
                        <a:rPr lang="tr-TR" sz="1800" dirty="0">
                          <a:solidFill>
                            <a:srgbClr val="002060"/>
                          </a:solidFill>
                        </a:rPr>
                        <a:t>Davranışın amacı bir görevden/ işten kaçmak/kurtulmak ise alternatif davranış bu işten olumlu şekilde kurtulmasını sağlar. </a:t>
                      </a:r>
                    </a:p>
                    <a:p>
                      <a:pPr>
                        <a:buFont typeface="Wingdings" pitchFamily="2" charset="2"/>
                        <a:buChar char="Ø"/>
                      </a:pPr>
                      <a:r>
                        <a:rPr lang="tr-TR" sz="1800" dirty="0">
                          <a:solidFill>
                            <a:srgbClr val="002060"/>
                          </a:solidFill>
                        </a:rPr>
                        <a:t>Güçlü bir pekiştireç seçilir. </a:t>
                      </a:r>
                    </a:p>
                    <a:p>
                      <a:pPr>
                        <a:buFont typeface="Wingdings" pitchFamily="2" charset="2"/>
                        <a:buChar char="Ø"/>
                      </a:pPr>
                      <a:r>
                        <a:rPr lang="tr-TR" sz="1800" dirty="0">
                          <a:solidFill>
                            <a:srgbClr val="002060"/>
                          </a:solidFill>
                        </a:rPr>
                        <a:t>Alternatif/uyuşmayan davranış her sergilendiğinde ödüllendirilir. </a:t>
                      </a:r>
                      <a:endParaRPr lang="tr-TR" dirty="0">
                        <a:solidFill>
                          <a:srgbClr val="002060"/>
                        </a:solidFill>
                      </a:endParaRPr>
                    </a:p>
                  </a:txBody>
                  <a:tcPr/>
                </a:tc>
                <a:extLst>
                  <a:ext uri="{0D108BD9-81ED-4DB2-BD59-A6C34878D82A}">
                    <a16:rowId xmlns:a16="http://schemas.microsoft.com/office/drawing/2014/main" xmlns="" val="10002"/>
                  </a:ext>
                </a:extLst>
              </a:tr>
            </a:tbl>
          </a:graphicData>
        </a:graphic>
      </p:graphicFrame>
      <p:pic>
        <p:nvPicPr>
          <p:cNvPr id="3"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827584" y="836712"/>
          <a:ext cx="7560840" cy="5020818"/>
        </p:xfrm>
        <a:graphic>
          <a:graphicData uri="http://schemas.openxmlformats.org/drawingml/2006/table">
            <a:tbl>
              <a:tblPr firstRow="1" bandRow="1">
                <a:tableStyleId>{5C22544A-7EE6-4342-B048-85BDC9FD1C3A}</a:tableStyleId>
              </a:tblPr>
              <a:tblGrid>
                <a:gridCol w="7560840">
                  <a:extLst>
                    <a:ext uri="{9D8B030D-6E8A-4147-A177-3AD203B41FA5}">
                      <a16:colId xmlns:a16="http://schemas.microsoft.com/office/drawing/2014/main" xmlns="" val="20000"/>
                    </a:ext>
                  </a:extLst>
                </a:gridCol>
              </a:tblGrid>
              <a:tr h="630253">
                <a:tc>
                  <a:txBody>
                    <a:bodyPr/>
                    <a:lstStyle/>
                    <a:p>
                      <a:pPr algn="ctr"/>
                      <a:endParaRPr lang="tr-TR" sz="1800" dirty="0">
                        <a:solidFill>
                          <a:schemeClr val="bg1"/>
                        </a:solidFill>
                      </a:endParaRPr>
                    </a:p>
                    <a:p>
                      <a:pPr algn="ctr"/>
                      <a:r>
                        <a:rPr lang="tr-TR" sz="1800" dirty="0">
                          <a:solidFill>
                            <a:schemeClr val="bg1"/>
                          </a:solidFill>
                        </a:rPr>
                        <a:t>Ayrımlı Pekiştirme Yoluyla Problem Davranışların Azaltılması</a:t>
                      </a:r>
                    </a:p>
                    <a:p>
                      <a:pPr algn="ctr"/>
                      <a:endParaRPr lang="tr-TR" dirty="0">
                        <a:solidFill>
                          <a:schemeClr val="bg1"/>
                        </a:solidFill>
                      </a:endParaRPr>
                    </a:p>
                  </a:txBody>
                  <a:tcPr anchor="ctr"/>
                </a:tc>
                <a:extLst>
                  <a:ext uri="{0D108BD9-81ED-4DB2-BD59-A6C34878D82A}">
                    <a16:rowId xmlns:a16="http://schemas.microsoft.com/office/drawing/2014/main" xmlns="" val="10000"/>
                  </a:ext>
                </a:extLst>
              </a:tr>
              <a:tr h="4488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dirty="0">
                          <a:solidFill>
                            <a:srgbClr val="C00000"/>
                          </a:solidFill>
                        </a:rPr>
                        <a:t>Azalan davranışın pekiştirilmesi</a:t>
                      </a:r>
                    </a:p>
                  </a:txBody>
                  <a:tcPr anchor="ctr"/>
                </a:tc>
                <a:extLst>
                  <a:ext uri="{0D108BD9-81ED-4DB2-BD59-A6C34878D82A}">
                    <a16:rowId xmlns:a16="http://schemas.microsoft.com/office/drawing/2014/main" xmlns="" val="10001"/>
                  </a:ext>
                </a:extLst>
              </a:tr>
              <a:tr h="3601448">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Az sergilendiğinde problem olmayan ancak çok sergilendiğinde problem olan davranışlar için uygulanır.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ölçülür ve müdahale öncesi miktarı belirlenir.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başlama düzeyinde yada biraz az sergilendiğinde ödüllendirilir.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için kabul edilebilinir bir sınır (ölçüt) belirlenir.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Güçlü bir pekiştireç seçilir.</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belli bir sürede (yemek sırasında, 15 dakikalık çalışma süresi vb) belirtilen ölçütte sergilenirse hemen ödüllendirilir.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arka arkaya üç gün belirlenen ölçütte sergilenirse, ölçüt azaltılır. </a:t>
                      </a:r>
                    </a:p>
                    <a:p>
                      <a:pPr marL="0" marR="0" indent="0" algn="l" defTabSz="914400" rtl="0" eaLnBrk="1" fontAlgn="auto" latinLnBrk="0" hangingPunct="1">
                        <a:lnSpc>
                          <a:spcPct val="100000"/>
                        </a:lnSpc>
                        <a:spcBef>
                          <a:spcPts val="0"/>
                        </a:spcBef>
                        <a:spcAft>
                          <a:spcPts val="0"/>
                        </a:spcAft>
                        <a:buClrTx/>
                        <a:buSzTx/>
                        <a:buFont typeface="Wingdings" pitchFamily="2" charset="2"/>
                        <a:buChar char="Ø"/>
                        <a:tabLst/>
                        <a:defRPr/>
                      </a:pPr>
                      <a:r>
                        <a:rPr lang="tr-TR" sz="1800" dirty="0">
                          <a:solidFill>
                            <a:srgbClr val="002060"/>
                          </a:solidFill>
                        </a:rPr>
                        <a:t>Davranış istendik düzeyde sergilenene ya da hiç sergilenmeyene kadar çalışmaya devam edilir.</a:t>
                      </a:r>
                    </a:p>
                  </a:txBody>
                  <a:tcPr/>
                </a:tc>
                <a:extLst>
                  <a:ext uri="{0D108BD9-81ED-4DB2-BD59-A6C34878D82A}">
                    <a16:rowId xmlns:a16="http://schemas.microsoft.com/office/drawing/2014/main" xmlns="" val="10002"/>
                  </a:ext>
                </a:extLst>
              </a:tr>
            </a:tbl>
          </a:graphicData>
        </a:graphic>
      </p:graphicFrame>
      <p:pic>
        <p:nvPicPr>
          <p:cNvPr id="3" name="Picture 2" descr="Gelişimsel Destek Programı GEDEP nedir?"/>
          <p:cNvPicPr>
            <a:picLocks noChangeAspect="1" noChangeArrowheads="1"/>
          </p:cNvPicPr>
          <p:nvPr/>
        </p:nvPicPr>
        <p:blipFill>
          <a:blip r:embed="rId2" cstate="print"/>
          <a:srcRect/>
          <a:stretch>
            <a:fillRect/>
          </a:stretch>
        </p:blipFill>
        <p:spPr bwMode="auto">
          <a:xfrm>
            <a:off x="7092280" y="4713019"/>
            <a:ext cx="2051720" cy="2144981"/>
          </a:xfrm>
          <a:prstGeom prst="rect">
            <a:avLst/>
          </a:prstGeom>
          <a:noFill/>
        </p:spPr>
      </p:pic>
    </p:spTree>
  </p:cSld>
  <p:clrMapOvr>
    <a:masterClrMapping/>
  </p:clrMapOvr>
  <p:transition>
    <p:push dir="d"/>
  </p:transition>
  <p:timing>
    <p:tnLst>
      <p:par>
        <p:cTn id="1" dur="indefinite" restart="never" nodeType="tmRoot"/>
      </p:par>
    </p:tnLst>
  </p:timing>
</p:sld>
</file>

<file path=ppt/theme/theme1.xml><?xml version="1.0" encoding="utf-8"?>
<a:theme xmlns:a="http://schemas.openxmlformats.org/drawingml/2006/main" name="Tema29">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Tema29</Template>
  <TotalTime>283</TotalTime>
  <Words>1046</Words>
  <Application>Microsoft Office PowerPoint</Application>
  <PresentationFormat>Ekran Gösterisi (4:3)</PresentationFormat>
  <Paragraphs>106</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Tema29</vt:lpstr>
      <vt:lpstr>Slayt 1</vt:lpstr>
      <vt:lpstr>OSB GÖSTEREN BİREYLERDE GÖRÜLEN BAŞLICA SORUNLAR</vt:lpstr>
      <vt:lpstr>PROBLEM DAVRANIŞ NEDİR?</vt:lpstr>
      <vt:lpstr>PROBLEM DAVRANIŞLARIN NEDENLERİ</vt:lpstr>
      <vt:lpstr>PROBLEM DAVRANIŞLARIN ÇOCUK İÇİN İŞLEVLERİ</vt:lpstr>
      <vt:lpstr>ÖDS Modeli ile Problem Davranışın  Ortaya Çıkmasına Neden Olan Etkiyi Bulunuz. </vt:lpstr>
      <vt:lpstr>PROBLEM DAVRANIŞLARIN AZALTILMASI  Öncelikli Problem Davranışı Seçiniz Gözlenebilir ve Ölçülebilir Davranışlar Şeklinde Yazınız.    </vt:lpstr>
      <vt:lpstr>Slayt 8</vt:lpstr>
      <vt:lpstr>Slayt 9</vt:lpstr>
      <vt:lpstr>Slayt 10</vt:lpstr>
      <vt:lpstr>Slayt 11</vt:lpstr>
      <vt:lpstr>!!! Eğer Problem Davranışlar Çok Ağır Derecede İse Anne Babanın Uzmanlardan Yardım Alması Gerekecektir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fatma atmaca</dc:creator>
  <cp:lastModifiedBy>RAMLaptop_2000</cp:lastModifiedBy>
  <cp:revision>20</cp:revision>
  <dcterms:created xsi:type="dcterms:W3CDTF">2020-04-13T22:42:22Z</dcterms:created>
  <dcterms:modified xsi:type="dcterms:W3CDTF">2023-02-28T09:45:07Z</dcterms:modified>
</cp:coreProperties>
</file>