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28" r:id="rId3"/>
    <p:sldId id="304" r:id="rId4"/>
    <p:sldId id="339" r:id="rId5"/>
    <p:sldId id="340" r:id="rId6"/>
    <p:sldId id="330" r:id="rId7"/>
    <p:sldId id="331" r:id="rId8"/>
    <p:sldId id="332" r:id="rId9"/>
    <p:sldId id="333" r:id="rId10"/>
    <p:sldId id="334" r:id="rId11"/>
    <p:sldId id="335" r:id="rId12"/>
    <p:sldId id="336" r:id="rId13"/>
    <p:sldId id="337" r:id="rId14"/>
    <p:sldId id="338" r:id="rId15"/>
    <p:sldId id="265" r:id="rId16"/>
    <p:sldId id="315" r:id="rId17"/>
    <p:sldId id="341" r:id="rId18"/>
    <p:sldId id="294" r:id="rId19"/>
    <p:sldId id="295" r:id="rId20"/>
    <p:sldId id="296" r:id="rId21"/>
    <p:sldId id="297" r:id="rId22"/>
    <p:sldId id="298" r:id="rId23"/>
    <p:sldId id="299" r:id="rId24"/>
    <p:sldId id="300" r:id="rId25"/>
    <p:sldId id="301" r:id="rId26"/>
    <p:sldId id="302" r:id="rId27"/>
    <p:sldId id="305" r:id="rId28"/>
    <p:sldId id="306" r:id="rId29"/>
    <p:sldId id="312" r:id="rId30"/>
    <p:sldId id="313" r:id="rId31"/>
    <p:sldId id="286" r:id="rId32"/>
    <p:sldId id="288" r:id="rId33"/>
    <p:sldId id="317" r:id="rId34"/>
    <p:sldId id="290" r:id="rId35"/>
    <p:sldId id="329" r:id="rId36"/>
    <p:sldId id="293" r:id="rId37"/>
  </p:sldIdLst>
  <p:sldSz cx="12192000" cy="6858000"/>
  <p:notesSz cx="6797675"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88" autoAdjust="0"/>
    <p:restoredTop sz="94660"/>
  </p:normalViewPr>
  <p:slideViewPr>
    <p:cSldViewPr snapToGrid="0">
      <p:cViewPr varScale="1">
        <p:scale>
          <a:sx n="73" d="100"/>
          <a:sy n="73" d="100"/>
        </p:scale>
        <p:origin x="-702" y="-102"/>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B51D060-64A2-487E-ACE6-AD435AF1E78C}" type="datetimeFigureOut">
              <a:rPr lang="tr-TR" smtClean="0"/>
              <a:pPr/>
              <a:t>28.04.2022</a:t>
            </a:fld>
            <a:endParaRPr lang="tr-TR"/>
          </a:p>
        </p:txBody>
      </p:sp>
      <p:sp>
        <p:nvSpPr>
          <p:cNvPr id="4" name="Slayt Görüntüsü Yer Tutucusu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3C77D68-E787-4E57-9BD1-968381C83699}" type="slidenum">
              <a:rPr lang="tr-TR" smtClean="0"/>
              <a:pPr/>
              <a:t>‹#›</a:t>
            </a:fld>
            <a:endParaRPr lang="tr-TR"/>
          </a:p>
        </p:txBody>
      </p:sp>
    </p:spTree>
    <p:extLst>
      <p:ext uri="{BB962C8B-B14F-4D97-AF65-F5344CB8AC3E}">
        <p14:creationId xmlns:p14="http://schemas.microsoft.com/office/powerpoint/2010/main" val="35067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C844093-C8C8-4BA2-BE7C-358EBA68166B}" type="datetimeFigureOut">
              <a:rPr lang="tr-TR" smtClean="0"/>
              <a:pPr/>
              <a:t>28.04.2022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143287764"/>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28.04.2022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45364231"/>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28.04.2022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335560453"/>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lvl1pPr algn="ctr">
              <a:defRPr sz="4000">
                <a:solidFill>
                  <a:srgbClr val="FF0000"/>
                </a:solidFill>
                <a:latin typeface="Times New Roman" pitchFamily="18" charset="0"/>
                <a:cs typeface="Times New Roman" pitchFamily="18" charset="0"/>
              </a:defRPr>
            </a:lvl1pPr>
          </a:lstStyle>
          <a:p>
            <a:r>
              <a:rPr lang="tr-TR" dirty="0"/>
              <a:t>Asıl başlık stili için tıklatın</a:t>
            </a:r>
          </a:p>
        </p:txBody>
      </p:sp>
      <p:sp>
        <p:nvSpPr>
          <p:cNvPr id="3" name="İçerik Yer Tutucusu 2"/>
          <p:cNvSpPr>
            <a:spLocks noGrp="1"/>
          </p:cNvSpPr>
          <p:nvPr>
            <p:ph idx="1"/>
          </p:nvPr>
        </p:nvSpPr>
        <p:spPr>
          <a:xfrm>
            <a:off x="838200" y="2009105"/>
            <a:ext cx="10515600" cy="4167858"/>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28.04.2022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001429135"/>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C844093-C8C8-4BA2-BE7C-358EBA68166B}" type="datetimeFigureOut">
              <a:rPr lang="tr-TR" smtClean="0"/>
              <a:pPr/>
              <a:t>28.04.2022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3013964365"/>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C844093-C8C8-4BA2-BE7C-358EBA68166B}" type="datetimeFigureOut">
              <a:rPr lang="tr-TR" smtClean="0"/>
              <a:pPr/>
              <a:t>28.04.2022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24026171"/>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C844093-C8C8-4BA2-BE7C-358EBA68166B}" type="datetimeFigureOut">
              <a:rPr lang="tr-TR" smtClean="0"/>
              <a:pPr/>
              <a:t>28.04.2022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170473390"/>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C844093-C8C8-4BA2-BE7C-358EBA68166B}" type="datetimeFigureOut">
              <a:rPr lang="tr-TR" smtClean="0"/>
              <a:pPr/>
              <a:t>28.04.2022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655473237"/>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844093-C8C8-4BA2-BE7C-358EBA68166B}" type="datetimeFigureOut">
              <a:rPr lang="tr-TR" smtClean="0"/>
              <a:pPr/>
              <a:t>28.04.2022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191424260"/>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28.04.2022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87577310"/>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28.04.2022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845298998"/>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3863661" y="197700"/>
            <a:ext cx="5280339" cy="1334886"/>
          </a:xfrm>
          <a:prstGeom prst="rect">
            <a:avLst/>
          </a:prstGeom>
          <a:solidFill>
            <a:schemeClr val="bg1">
              <a:alpha val="50000"/>
            </a:schemeClr>
          </a:solidFill>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957589"/>
            <a:ext cx="10515600" cy="4219373"/>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44093-C8C8-4BA2-BE7C-358EBA68166B}" type="datetimeFigureOut">
              <a:rPr lang="tr-TR" smtClean="0"/>
              <a:pPr/>
              <a:t>28.04.2022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216508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push dir="u"/>
  </p:transition>
  <p:txStyles>
    <p:titleStyle>
      <a:lvl1pPr algn="l" defTabSz="914400" rtl="0" eaLnBrk="1" latinLnBrk="0" hangingPunct="1">
        <a:lnSpc>
          <a:spcPct val="90000"/>
        </a:lnSpc>
        <a:spcBef>
          <a:spcPct val="0"/>
        </a:spcBef>
        <a:buNone/>
        <a:defRPr sz="4400" b="1" kern="1200">
          <a:solidFill>
            <a:srgbClr val="FF0000"/>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7.xml" /><Relationship Id="rId1" Type="http://schemas.openxmlformats.org/officeDocument/2006/relationships/vmlDrawing" Target="../drawings/vmlDrawing1.vml" /><Relationship Id="rId4" Type="http://schemas.openxmlformats.org/officeDocument/2006/relationships/image" Target="../media/image2.wmf"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hyperlink" Target="https://tekirdagram.meb.k12.tr/icerikler/tekir-ag-kapsamindaki-rehberlik-faaliyetleri_12438328.html" TargetMode="Externa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hyperlink" Target="https://orgm.meb.gov.tr/disrep/index.html" TargetMode="External" /><Relationship Id="rId2" Type="http://schemas.openxmlformats.org/officeDocument/2006/relationships/hyperlink" Target="https://orgm.meb.gov.tr/www/icerik_goruntule.php?KNO=1777" TargetMode="External" /><Relationship Id="rId1" Type="http://schemas.openxmlformats.org/officeDocument/2006/relationships/slideLayout" Target="../slideLayouts/slideLayout7.xml" /><Relationship Id="rId4" Type="http://schemas.openxmlformats.org/officeDocument/2006/relationships/hyperlink" Target="https://www.youtube.com/watch?v=dQ4brfm9rCo&amp;t=3s&amp;ab_channel=Tekirda%C4%9FRehberlikve%C3%96zelE%C4%9Fitim" TargetMode="External" /></Relationships>
</file>

<file path=ppt/slides/_rels/slide3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550126" y="3042603"/>
            <a:ext cx="9144000" cy="2387600"/>
          </a:xfrm>
        </p:spPr>
        <p:txBody>
          <a:bodyPr>
            <a:normAutofit fontScale="90000"/>
          </a:bodyPr>
          <a:lstStyle/>
          <a:p>
            <a:pPr>
              <a:lnSpc>
                <a:spcPct val="150000"/>
              </a:lnSpc>
            </a:pPr>
            <a:r>
              <a:rPr lang="tr-TR" dirty="0"/>
              <a:t>PSİKOLOJİK DANIŞMANLIK VE REHBERLİK HİZMETLERİ</a:t>
            </a:r>
          </a:p>
        </p:txBody>
      </p:sp>
    </p:spTree>
  </p:cSld>
  <p:clrMapOvr>
    <a:masterClrMapping/>
  </p:clrMapOvr>
  <p:transition spd="slow" advClick="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OKUL PSİKOSOSYAL KORUMA, ÖNLEME VE KRİZE MÜDAHALE </a:t>
            </a:r>
          </a:p>
        </p:txBody>
      </p:sp>
      <p:sp>
        <p:nvSpPr>
          <p:cNvPr id="3" name="2 İçerik Yer Tutucusu"/>
          <p:cNvSpPr>
            <a:spLocks noGrp="1"/>
          </p:cNvSpPr>
          <p:nvPr>
            <p:ph idx="1"/>
          </p:nvPr>
        </p:nvSpPr>
        <p:spPr/>
        <p:txBody>
          <a:bodyPr/>
          <a:lstStyle/>
          <a:p>
            <a:pPr>
              <a:buNone/>
            </a:pPr>
            <a:r>
              <a:rPr lang="tr-TR" dirty="0"/>
              <a:t>ÖĞRETMENLERİN GÖREV, YETKİ VE SORUMLULUKLARI</a:t>
            </a:r>
          </a:p>
          <a:p>
            <a:r>
              <a:rPr lang="tr-TR" dirty="0" err="1"/>
              <a:t>Psikososyal</a:t>
            </a:r>
            <a:r>
              <a:rPr lang="tr-TR" dirty="0"/>
              <a:t> hizmetlerini sınıf rehberlik hizmetleri programına dahil eder.</a:t>
            </a:r>
          </a:p>
          <a:p>
            <a:r>
              <a:rPr lang="tr-TR" dirty="0"/>
              <a:t>Sınıf/ </a:t>
            </a:r>
            <a:r>
              <a:rPr lang="tr-TR" dirty="0" err="1"/>
              <a:t>şuba</a:t>
            </a:r>
            <a:r>
              <a:rPr lang="tr-TR" dirty="0"/>
              <a:t> öğretmeni olduğu sınıfın risk haritasını oluşturur.</a:t>
            </a:r>
          </a:p>
          <a:p>
            <a:r>
              <a:rPr lang="tr-TR" dirty="0" err="1"/>
              <a:t>Psikososyal</a:t>
            </a:r>
            <a:r>
              <a:rPr lang="tr-TR" dirty="0"/>
              <a:t> eğitimlerine katılır ve ekiple işbirliği içinde destek sağlar.</a:t>
            </a:r>
          </a:p>
          <a:p>
            <a:pPr>
              <a:buNone/>
            </a:pPr>
            <a:endParaRPr lang="tr-TR" dirty="0"/>
          </a:p>
        </p:txBody>
      </p:sp>
    </p:spTree>
  </p:cSld>
  <p:clrMapOvr>
    <a:masterClrMapping/>
  </p:clrMapOvr>
  <p:transition spd="slow" advClick="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OKUL PSİKOSOSYAL KORUMA, ÖNLEME VE KRİZE MÜDAHALE </a:t>
            </a:r>
          </a:p>
        </p:txBody>
      </p:sp>
      <p:sp>
        <p:nvSpPr>
          <p:cNvPr id="3" name="2 İçerik Yer Tutucusu"/>
          <p:cNvSpPr>
            <a:spLocks noGrp="1"/>
          </p:cNvSpPr>
          <p:nvPr>
            <p:ph idx="1"/>
          </p:nvPr>
        </p:nvSpPr>
        <p:spPr/>
        <p:txBody>
          <a:bodyPr>
            <a:normAutofit fontScale="92500" lnSpcReduction="20000"/>
          </a:bodyPr>
          <a:lstStyle/>
          <a:p>
            <a:pPr>
              <a:buNone/>
            </a:pPr>
            <a:r>
              <a:rPr lang="tr-TR" dirty="0"/>
              <a:t>OKUL PSİKOSOSYAL KORUMA, ÖNLEME VE KRİZE MÜDAHALE EKİBİNİN DİKKAT ETMESİ GEREKENLER</a:t>
            </a:r>
          </a:p>
          <a:p>
            <a:r>
              <a:rPr lang="tr-TR" dirty="0"/>
              <a:t>.Travma durumunda personel kapasitesi yetersiz kaldığında ve destek ihtiyacı ortaya çıktığında ‘’ </a:t>
            </a:r>
            <a:r>
              <a:rPr lang="tr-TR" dirty="0" err="1"/>
              <a:t>Psikososyal</a:t>
            </a:r>
            <a:r>
              <a:rPr lang="tr-TR" dirty="0"/>
              <a:t> koruma, önleme ve krize müdahale hizmetleri destek talep formu’’nu (ek 2) doldurarak il/ilçe ekibinden destek talep eder. </a:t>
            </a:r>
          </a:p>
          <a:p>
            <a:r>
              <a:rPr lang="tr-TR" dirty="0"/>
              <a:t>Okulda yaşanan travma durumlarına yönelik gerçekleştirilen krize müdahale çalışmalarını ‘’</a:t>
            </a:r>
            <a:r>
              <a:rPr lang="tr-TR" dirty="0" err="1"/>
              <a:t>psikososyal</a:t>
            </a:r>
            <a:r>
              <a:rPr lang="tr-TR" dirty="0"/>
              <a:t> koruma, önleme ve krize müdahale çalışma raporu’’nu ( ek 3) doldurarak okul müdürlüğü aracılığıyla il/ilçe </a:t>
            </a:r>
            <a:r>
              <a:rPr lang="tr-TR" dirty="0" err="1"/>
              <a:t>memlere</a:t>
            </a:r>
            <a:r>
              <a:rPr lang="tr-TR" dirty="0"/>
              <a:t> gönderilir.</a:t>
            </a:r>
          </a:p>
          <a:p>
            <a:r>
              <a:rPr lang="tr-TR" dirty="0"/>
              <a:t>Travma durumlarına yönelik gerekli izleme ve değerlendirmeyi yaparak ‘’ </a:t>
            </a:r>
            <a:r>
              <a:rPr lang="tr-TR" dirty="0" err="1"/>
              <a:t>psikososyal</a:t>
            </a:r>
            <a:r>
              <a:rPr lang="tr-TR" dirty="0"/>
              <a:t> koruma, önleme ve krize müdahale izleme formu’’nu (ek 4) doldurarak okul müdürlüğü aracılığıyla il/</a:t>
            </a:r>
            <a:r>
              <a:rPr lang="tr-TR" dirty="0" err="1"/>
              <a:t>ikçe</a:t>
            </a:r>
            <a:r>
              <a:rPr lang="tr-TR" dirty="0"/>
              <a:t> </a:t>
            </a:r>
            <a:r>
              <a:rPr lang="tr-TR" dirty="0" err="1"/>
              <a:t>memlere</a:t>
            </a:r>
            <a:r>
              <a:rPr lang="tr-TR" dirty="0"/>
              <a:t> gönderilir.</a:t>
            </a:r>
          </a:p>
          <a:p>
            <a:pPr>
              <a:buNone/>
            </a:pPr>
            <a:endParaRPr lang="tr-TR" dirty="0"/>
          </a:p>
        </p:txBody>
      </p:sp>
    </p:spTree>
  </p:cSld>
  <p:clrMapOvr>
    <a:masterClrMapping/>
  </p:clrMapOvr>
  <p:transition spd="slow" advClick="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63661" y="197700"/>
            <a:ext cx="4666385" cy="1334886"/>
          </a:xfrm>
        </p:spPr>
        <p:txBody>
          <a:bodyPr>
            <a:noAutofit/>
          </a:bodyPr>
          <a:lstStyle/>
          <a:p>
            <a:r>
              <a:rPr lang="tr-TR" sz="2400" dirty="0"/>
              <a:t>DANIŞMANLIK TEDBİRİ KARARLARININ UYGULAMA USUL VE ESASLARI HAKKINDA TEBLİĞ</a:t>
            </a:r>
          </a:p>
        </p:txBody>
      </p:sp>
      <p:sp>
        <p:nvSpPr>
          <p:cNvPr id="3" name="2 İçerik Yer Tutucusu"/>
          <p:cNvSpPr>
            <a:spLocks noGrp="1"/>
          </p:cNvSpPr>
          <p:nvPr>
            <p:ph idx="1"/>
          </p:nvPr>
        </p:nvSpPr>
        <p:spPr/>
        <p:txBody>
          <a:bodyPr/>
          <a:lstStyle/>
          <a:p>
            <a:r>
              <a:rPr lang="tr-TR" dirty="0"/>
              <a:t>Korunma ihtiyacı olan çocuklar ile suça sürüklenen çocuklar hakkında verilen danışmanlık tedbirinin uygulama usul ve esaslarına, bu kararların yerine getirilmesinde kurumların görev ve sorumluluklarına, danışmanlık hizmeti verecek uzman kişilerin uygulayacakları mesleki çalışmalar ve programlara ilişkin standartlar, uygulama esasları ve değerlendirme ölçütlerine ilişkin hükümleri kapsar.</a:t>
            </a:r>
          </a:p>
          <a:p>
            <a:r>
              <a:rPr lang="tr-TR" dirty="0"/>
              <a:t>Çocuğun ailesi yanında korunmasını sağlamak veya çocuk hakkında verilen tedbir kararlarının uygulanması sırasında onu ve bakımından sorumlu olan kimseleri desteklemek ya da uygulanması muhtemel tedbirler hakkında bilgilendirmek amacıyla uygulanır.</a:t>
            </a:r>
          </a:p>
        </p:txBody>
      </p:sp>
    </p:spTree>
  </p:cSld>
  <p:clrMapOvr>
    <a:masterClrMapping/>
  </p:clrMapOvr>
  <p:transition spd="slow" advClick="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63661" y="197700"/>
            <a:ext cx="4666385" cy="1334886"/>
          </a:xfrm>
        </p:spPr>
        <p:txBody>
          <a:bodyPr>
            <a:noAutofit/>
          </a:bodyPr>
          <a:lstStyle/>
          <a:p>
            <a:r>
              <a:rPr lang="tr-TR" sz="2400" dirty="0"/>
              <a:t>DANIŞMANLIK TEDBİRİ KARARLARININ UYGULAMA USUL VE ESASLARI HAKKINDA TEBLİĞ</a:t>
            </a:r>
          </a:p>
        </p:txBody>
      </p:sp>
      <p:sp>
        <p:nvSpPr>
          <p:cNvPr id="3" name="2 İçerik Yer Tutucusu"/>
          <p:cNvSpPr>
            <a:spLocks noGrp="1"/>
          </p:cNvSpPr>
          <p:nvPr>
            <p:ph idx="1"/>
          </p:nvPr>
        </p:nvSpPr>
        <p:spPr/>
        <p:txBody>
          <a:bodyPr/>
          <a:lstStyle/>
          <a:p>
            <a:r>
              <a:rPr lang="tr-TR" dirty="0"/>
              <a:t>Danışmanlık hizmeti, tedbir kararının içeriği dikkate alınmak suretiyle, mahkeme tarafından tedbir kararını uygulamakla görevlendirilen kurumda görevli sosyal çalışma görevlilerince yürütülür. </a:t>
            </a:r>
          </a:p>
          <a:p>
            <a:r>
              <a:rPr lang="tr-TR" dirty="0"/>
              <a:t>Milli Eğitim Bakanlığı, Sosyal Hizmetler ve Çocuk Esirgeme Kurumu tarafından yerine getirilir.</a:t>
            </a:r>
          </a:p>
          <a:p>
            <a:pPr>
              <a:buNone/>
            </a:pPr>
            <a:endParaRPr lang="tr-TR" dirty="0"/>
          </a:p>
        </p:txBody>
      </p:sp>
    </p:spTree>
  </p:cSld>
  <p:clrMapOvr>
    <a:masterClrMapping/>
  </p:clrMapOvr>
  <p:transition spd="slow" advClick="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63661" y="197700"/>
            <a:ext cx="4666385" cy="1334886"/>
          </a:xfrm>
        </p:spPr>
        <p:txBody>
          <a:bodyPr>
            <a:noAutofit/>
          </a:bodyPr>
          <a:lstStyle/>
          <a:p>
            <a:r>
              <a:rPr lang="tr-TR" sz="2400" dirty="0"/>
              <a:t>DANIŞMANLIK TEDBİRİ KARARLARININ UYGULAMA USUL VE ESASLARI HAKKINDA TEBLİĞ</a:t>
            </a:r>
          </a:p>
        </p:txBody>
      </p:sp>
      <p:sp>
        <p:nvSpPr>
          <p:cNvPr id="3" name="2 İçerik Yer Tutucusu"/>
          <p:cNvSpPr>
            <a:spLocks noGrp="1"/>
          </p:cNvSpPr>
          <p:nvPr>
            <p:ph idx="1"/>
          </p:nvPr>
        </p:nvSpPr>
        <p:spPr/>
        <p:txBody>
          <a:bodyPr/>
          <a:lstStyle/>
          <a:p>
            <a:r>
              <a:rPr lang="tr-TR" dirty="0"/>
              <a:t>Danışmanlık tedbirinin Milli Eğitim Bakanlığınca uygulanmasına karar verildiğinde; çocuğun eğitimine devam ettiği veya hakkında danışmanlık tedbirinin yanı sıra eğitim tedbiri kararı verildiği hallerde, okulda ya da kurumda bulunan rehberlik servisince, okulda rehberlik servisinin bulunmadığı hallerde ise rehberlik araştırma merkezince yerine getirilir.</a:t>
            </a:r>
          </a:p>
          <a:p>
            <a:r>
              <a:rPr lang="tr-TR" dirty="0"/>
              <a:t>Danışmanlık hizmeti verecek olan kişilerin konularında mesleki eğitim almış olmalarının yanı sıra yeterlilikleri sertifika ya da belgeleri ile belirten ve alanlarında çalıştıklarını hizmet belgesi ile ispat </a:t>
            </a:r>
            <a:r>
              <a:rPr lang="tr-TR"/>
              <a:t>edenler öncelikli olarak tercih edilir.</a:t>
            </a:r>
            <a:endParaRPr lang="tr-TR" dirty="0"/>
          </a:p>
        </p:txBody>
      </p:sp>
    </p:spTree>
  </p:cSld>
  <p:clrMapOvr>
    <a:masterClrMapping/>
  </p:clrMapOvr>
  <p:transition spd="slow" advClick="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Rehber öğretmen/psikolojik danışmanın görevleri</a:t>
            </a:r>
          </a:p>
        </p:txBody>
      </p:sp>
      <p:sp>
        <p:nvSpPr>
          <p:cNvPr id="3" name="2 İçerik Yer Tutucusu"/>
          <p:cNvSpPr>
            <a:spLocks noGrp="1"/>
          </p:cNvSpPr>
          <p:nvPr>
            <p:ph idx="1"/>
          </p:nvPr>
        </p:nvSpPr>
        <p:spPr>
          <a:xfrm>
            <a:off x="838200" y="4363453"/>
            <a:ext cx="10515600" cy="1813510"/>
          </a:xfrm>
        </p:spPr>
        <p:txBody>
          <a:bodyPr/>
          <a:lstStyle/>
          <a:p>
            <a:r>
              <a:rPr lang="tr-TR" dirty="0"/>
              <a:t>Eğitim kurumlarında rehber öğretmen/psikolojik danışman gelişimsel ve önleyici hizmetler, iyileştirici hizmetler ve destek hizmetlere ilişkin görevlerini yerine getirir.</a:t>
            </a:r>
          </a:p>
        </p:txBody>
      </p:sp>
      <p:pic>
        <p:nvPicPr>
          <p:cNvPr id="4" name="Picture 2"/>
          <p:cNvPicPr>
            <a:picLocks noChangeAspect="1" noChangeArrowheads="1"/>
          </p:cNvPicPr>
          <p:nvPr/>
        </p:nvPicPr>
        <p:blipFill>
          <a:blip r:embed="rId2" cstate="print"/>
          <a:srcRect l="8642" t="29512" r="6234" b="42903"/>
          <a:stretch>
            <a:fillRect/>
          </a:stretch>
        </p:blipFill>
        <p:spPr bwMode="auto">
          <a:xfrm>
            <a:off x="467763" y="1878073"/>
            <a:ext cx="11256473" cy="205086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Rehber öğretmenlerin alması gereken zorunlu Eğitimler</a:t>
            </a:r>
          </a:p>
        </p:txBody>
      </p:sp>
      <p:sp>
        <p:nvSpPr>
          <p:cNvPr id="3" name="İçerik Yer Tutucusu 2"/>
          <p:cNvSpPr>
            <a:spLocks noGrp="1"/>
          </p:cNvSpPr>
          <p:nvPr>
            <p:ph idx="1"/>
          </p:nvPr>
        </p:nvSpPr>
        <p:spPr/>
        <p:txBody>
          <a:bodyPr>
            <a:normAutofit/>
          </a:bodyPr>
          <a:lstStyle/>
          <a:p>
            <a:pPr>
              <a:lnSpc>
                <a:spcPct val="200000"/>
              </a:lnSpc>
            </a:pPr>
            <a:r>
              <a:rPr lang="tr-TR" sz="3200" dirty="0"/>
              <a:t>Türkiye Bağımlılıkla Mücadele Eğitimi</a:t>
            </a:r>
          </a:p>
          <a:p>
            <a:pPr>
              <a:lnSpc>
                <a:spcPct val="200000"/>
              </a:lnSpc>
            </a:pPr>
            <a:r>
              <a:rPr lang="tr-TR" sz="3200" dirty="0"/>
              <a:t>Danışmanlık Tedbiri Kararları Eğitimi</a:t>
            </a:r>
          </a:p>
          <a:p>
            <a:pPr>
              <a:lnSpc>
                <a:spcPct val="200000"/>
              </a:lnSpc>
            </a:pPr>
            <a:r>
              <a:rPr lang="tr-TR" sz="3200" dirty="0"/>
              <a:t>Psikososyal Hizmetleri Uygulayıcı Eğitimi</a:t>
            </a:r>
          </a:p>
        </p:txBody>
      </p:sp>
    </p:spTree>
    <p:extLst>
      <p:ext uri="{BB962C8B-B14F-4D97-AF65-F5344CB8AC3E}">
        <p14:creationId xmlns:p14="http://schemas.microsoft.com/office/powerpoint/2010/main" val="3719130810"/>
      </p:ext>
    </p:extLst>
  </p:cSld>
  <p:clrMapOvr>
    <a:masterClrMapping/>
  </p:clrMapOvr>
  <p:transition spd="slow" advClick="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63661" y="197700"/>
            <a:ext cx="6769505" cy="1334886"/>
          </a:xfrm>
        </p:spPr>
        <p:txBody>
          <a:bodyPr>
            <a:normAutofit fontScale="90000"/>
          </a:bodyPr>
          <a:lstStyle/>
          <a:p>
            <a:r>
              <a:rPr lang="tr-TR" dirty="0"/>
              <a:t>TÜRKİYE BAĞIMLILIKLA MÜCADELE OKUL ÇALIŞMALARI</a:t>
            </a:r>
          </a:p>
        </p:txBody>
      </p:sp>
      <p:sp>
        <p:nvSpPr>
          <p:cNvPr id="3" name="2 İçerik Yer Tutucusu"/>
          <p:cNvSpPr>
            <a:spLocks noGrp="1"/>
          </p:cNvSpPr>
          <p:nvPr>
            <p:ph idx="1"/>
          </p:nvPr>
        </p:nvSpPr>
        <p:spPr/>
        <p:txBody>
          <a:bodyPr/>
          <a:lstStyle/>
          <a:p>
            <a:r>
              <a:rPr lang="tr-TR" dirty="0"/>
              <a:t>Okulda bağımlılığa müdahale programı:</a:t>
            </a:r>
          </a:p>
          <a:p>
            <a:r>
              <a:rPr lang="tr-TR" dirty="0"/>
              <a:t>Sigara, alkol, bağımlılık yapıcı madde ve riskli internet kullanımına yönelik ikincil önleme bakış açısıyla geliştirilmiş Türkiye’nin ilk ve tek okul temelli müdahale programıdır.</a:t>
            </a:r>
          </a:p>
          <a:p>
            <a:r>
              <a:rPr lang="tr-TR" dirty="0"/>
              <a:t>Rehberlik servisleri bağımlılığa müdahale alanında teknik ve mesleki yetkinliklerini artırıcı eğitimlere katılarak ‘’uygulayıcı’’ olmakta ve risk grubundaki öğrencilere önleyici müdahalede bulunmaktadırlar.</a:t>
            </a:r>
          </a:p>
          <a:p>
            <a:r>
              <a:rPr lang="tr-TR" dirty="0"/>
              <a:t>Öğrenciler eğitim sistemi dışına itilmeden kazanılması ve var olan sorunlarını iyileştirici hizmetler sunulur.</a:t>
            </a:r>
          </a:p>
        </p:txBody>
      </p:sp>
    </p:spTree>
  </p:cSld>
  <p:clrMapOvr>
    <a:masterClrMapping/>
  </p:clrMapOvr>
  <p:transition spd="slow" advClick="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Çalışma saatleri</a:t>
            </a:r>
          </a:p>
        </p:txBody>
      </p:sp>
      <p:sp>
        <p:nvSpPr>
          <p:cNvPr id="3" name="2 İçerik Yer Tutucusu"/>
          <p:cNvSpPr>
            <a:spLocks noGrp="1"/>
          </p:cNvSpPr>
          <p:nvPr>
            <p:ph idx="1"/>
          </p:nvPr>
        </p:nvSpPr>
        <p:spPr/>
        <p:txBody>
          <a:bodyPr>
            <a:normAutofit lnSpcReduction="10000"/>
          </a:bodyPr>
          <a:lstStyle/>
          <a:p>
            <a:r>
              <a:rPr lang="tr-TR" dirty="0"/>
              <a:t>Rehberlik ve psikolojik danışma servislerinde görevli psikolojik danışmanların çalışma süreleri bir iş saati 60 dakika olmak üzere haftalık 30 iş saatidir. </a:t>
            </a:r>
          </a:p>
          <a:p>
            <a:r>
              <a:rPr lang="tr-TR" dirty="0"/>
              <a:t>Günlük çalışma saatleri eğitim kurumunun servis, ulaşım, özellik ve ihtiyaçlarına göre rehber öğretmen/psikolojik danışmanla iş birliğinde okul müdürlüğünce düzenlenir. </a:t>
            </a:r>
          </a:p>
          <a:p>
            <a:r>
              <a:rPr lang="tr-TR" dirty="0"/>
              <a:t>Psikolojik danışmanlar, ihtiyaç duyulması halinde tercih danışmanlığı ve öğrenci tanılama sürecine bağlı olarak yapılacak çalışmalar için yaz tatilinde görevlendirilebilir. Bu durumda rehber öğretmen/psikolojik danışmanların yaz tatilleri bir aydan az olamaz.</a:t>
            </a:r>
          </a:p>
        </p:txBody>
      </p:sp>
    </p:spTree>
    <p:extLst>
      <p:ext uri="{BB962C8B-B14F-4D97-AF65-F5344CB8AC3E}">
        <p14:creationId xmlns:p14="http://schemas.microsoft.com/office/powerpoint/2010/main" val="2427476688"/>
      </p:ext>
    </p:extLst>
  </p:cSld>
  <p:clrMapOvr>
    <a:masterClrMapping/>
  </p:clrMapOvr>
  <p:transition spd="slow" advClick="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Okullarda yapılması gereken çalışmalar</a:t>
            </a:r>
          </a:p>
        </p:txBody>
      </p:sp>
      <p:sp>
        <p:nvSpPr>
          <p:cNvPr id="3" name="2 İçerik Yer Tutucusu"/>
          <p:cNvSpPr>
            <a:spLocks noGrp="1"/>
          </p:cNvSpPr>
          <p:nvPr>
            <p:ph idx="1"/>
          </p:nvPr>
        </p:nvSpPr>
        <p:spPr/>
        <p:txBody>
          <a:bodyPr>
            <a:normAutofit fontScale="92500" lnSpcReduction="10000"/>
          </a:bodyPr>
          <a:lstStyle/>
          <a:p>
            <a:r>
              <a:rPr lang="tr-TR" dirty="0"/>
              <a:t>Rehberlik öğretmeni, rehberlik ve psikolojik danışma servisinin ihtiyaçlarını (kırtasiye, donanım vb.) belirler ve okul yönetimine bildirir.</a:t>
            </a:r>
          </a:p>
          <a:p>
            <a:r>
              <a:rPr lang="tr-TR" dirty="0"/>
              <a:t>Okul Rehberlik ve Psikolojik Danışma Hizmetleri Yürütme Komisyonu kurulur ve toplantılar yapılır. Eğitim öğretim yılı başında yapılan öğretmenler kurulu toplantısında üyeleri belirlenen komisyona okul müdürü ya da görevlendireceği bir müdür yardımcısı başkanlık eder. Komisyon ders yılının birinci ve ikinci döneminin başladığı ilk ay ile ders yılının tamamlandığı son ay içerisinde olmak üzere yılda en az üç defa toplanır.</a:t>
            </a:r>
          </a:p>
          <a:p>
            <a:r>
              <a:rPr lang="tr-TR" dirty="0"/>
              <a:t>Okulun ihtiyaçları doğrultusunda yıllık çalışma programı hazırlanarak, görüş alınmak üzere Okul Rehberlik ve Psikolojik Danışma Hizmetleri Yürütme Komisyonuna sunulur ve son şekli verilir</a:t>
            </a:r>
          </a:p>
        </p:txBody>
      </p:sp>
    </p:spTree>
    <p:extLst>
      <p:ext uri="{BB962C8B-B14F-4D97-AF65-F5344CB8AC3E}">
        <p14:creationId xmlns:p14="http://schemas.microsoft.com/office/powerpoint/2010/main" val="2597186091"/>
      </p:ext>
    </p:extLst>
  </p:cSld>
  <p:clrMapOvr>
    <a:masterClrMapping/>
  </p:clrMapOvr>
  <p:transition spd="slow" advClick="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Nesne 5"/>
          <p:cNvGraphicFramePr>
            <a:graphicFrameLocks noChangeAspect="1"/>
          </p:cNvGraphicFramePr>
          <p:nvPr>
            <p:extLst>
              <p:ext uri="{D42A27DB-BD31-4B8C-83A1-F6EECF244321}">
                <p14:modId xmlns:p14="http://schemas.microsoft.com/office/powerpoint/2010/main" val="431875711"/>
              </p:ext>
            </p:extLst>
          </p:nvPr>
        </p:nvGraphicFramePr>
        <p:xfrm>
          <a:off x="925222" y="2011877"/>
          <a:ext cx="10638061" cy="4079830"/>
        </p:xfrm>
        <a:graphic>
          <a:graphicData uri="http://schemas.openxmlformats.org/presentationml/2006/ole">
            <mc:AlternateContent xmlns:mc="http://schemas.openxmlformats.org/markup-compatibility/2006">
              <mc:Choice xmlns:v="urn:schemas-microsoft-com:vml" Requires="v">
                <p:oleObj spid="_x0000_s1025" name="Çalışma Sayfası" r:id="rId3" imgW="7972434" imgH="3057538" progId="">
                  <p:embed/>
                </p:oleObj>
              </mc:Choice>
              <mc:Fallback>
                <p:oleObj name="Çalışma Sayfası" r:id="rId3" imgW="7972434" imgH="3057538" progId="">
                  <p:embed/>
                  <p:pic>
                    <p:nvPicPr>
                      <p:cNvPr id="6" name="Nesn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222" y="2011877"/>
                        <a:ext cx="10638061" cy="40798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109275"/>
      </p:ext>
    </p:extLst>
  </p:cSld>
  <p:clrMapOvr>
    <a:masterClrMapping/>
  </p:clrMapOvr>
  <p:transition spd="slow" advClick="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Okullarda yapılması gereken çalışmalar</a:t>
            </a:r>
          </a:p>
        </p:txBody>
      </p:sp>
      <p:sp>
        <p:nvSpPr>
          <p:cNvPr id="3" name="2 İçerik Yer Tutucusu"/>
          <p:cNvSpPr>
            <a:spLocks noGrp="1"/>
          </p:cNvSpPr>
          <p:nvPr>
            <p:ph idx="1"/>
          </p:nvPr>
        </p:nvSpPr>
        <p:spPr/>
        <p:txBody>
          <a:bodyPr>
            <a:normAutofit/>
          </a:bodyPr>
          <a:lstStyle/>
          <a:p>
            <a:r>
              <a:rPr lang="tr-TR" dirty="0"/>
              <a:t>Hazırlanan yıllık çalışma programını okulun bağlı olduğu Rehberlik ve Araştırma Merkezine (RAM)gönderilmek üzere Eylül ayı sonuna kadar okul yönetimine sunar.</a:t>
            </a:r>
          </a:p>
          <a:p>
            <a:r>
              <a:rPr lang="tr-TR" dirty="0"/>
              <a:t>Okula yeni başlayan ve nakil gelen öğrenci ile velilerine yönelik rehberlik ve psikolojik danışma servisinin tanıtımı yapılır. </a:t>
            </a:r>
          </a:p>
          <a:p>
            <a:r>
              <a:rPr lang="tr-TR" dirty="0"/>
              <a:t>Okul yönetimi koordinasyonunda krize müdahale eylem planı hazırlanır ve ihtiyaç halinde uygulanır.</a:t>
            </a:r>
          </a:p>
        </p:txBody>
      </p:sp>
    </p:spTree>
    <p:extLst>
      <p:ext uri="{BB962C8B-B14F-4D97-AF65-F5344CB8AC3E}">
        <p14:creationId xmlns:p14="http://schemas.microsoft.com/office/powerpoint/2010/main" val="3662306375"/>
      </p:ext>
    </p:extLst>
  </p:cSld>
  <p:clrMapOvr>
    <a:masterClrMapping/>
  </p:clrMapOvr>
  <p:transition spd="slow" advClick="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Okullarda yapılması gereken çalışmalar</a:t>
            </a:r>
          </a:p>
        </p:txBody>
      </p:sp>
      <p:sp>
        <p:nvSpPr>
          <p:cNvPr id="3" name="2 İçerik Yer Tutucusu"/>
          <p:cNvSpPr>
            <a:spLocks noGrp="1"/>
          </p:cNvSpPr>
          <p:nvPr>
            <p:ph idx="1"/>
          </p:nvPr>
        </p:nvSpPr>
        <p:spPr/>
        <p:txBody>
          <a:bodyPr>
            <a:normAutofit lnSpcReduction="10000"/>
          </a:bodyPr>
          <a:lstStyle/>
          <a:p>
            <a:r>
              <a:rPr lang="tr-TR" dirty="0"/>
              <a:t>2002/11 sayılı </a:t>
            </a:r>
            <a:r>
              <a:rPr lang="tr-TR" dirty="0" err="1"/>
              <a:t>Psikososyal</a:t>
            </a:r>
            <a:r>
              <a:rPr lang="tr-TR" dirty="0"/>
              <a:t> Müdahale Hizmetleri Genelgesi ile ilgili mevzuat doğrultusunda Okul </a:t>
            </a:r>
            <a:r>
              <a:rPr lang="tr-TR" dirty="0" err="1"/>
              <a:t>Psikososyal</a:t>
            </a:r>
            <a:r>
              <a:rPr lang="tr-TR" dirty="0"/>
              <a:t> Müdahale Ekibi kurulur, ekip üyeleri ile birlikte okul </a:t>
            </a:r>
            <a:r>
              <a:rPr lang="tr-TR" dirty="0" err="1"/>
              <a:t>psikososyal</a:t>
            </a:r>
            <a:r>
              <a:rPr lang="tr-TR" dirty="0"/>
              <a:t> müdahale planı hazırlanır ve bu plan eğitim öğretim yılı boyunca uygulanır. </a:t>
            </a:r>
          </a:p>
          <a:p>
            <a:r>
              <a:rPr lang="tr-TR" dirty="0"/>
              <a:t>Okul yönetimi koordinasyonunda 2006/26 sayılı şiddetin azaltılması ve önlenmesi genelgesi ile ilgili mevzuat doğrultusunda şiddet önleme okul eylem planı hazırlanır.</a:t>
            </a:r>
          </a:p>
          <a:p>
            <a:r>
              <a:rPr lang="tr-TR" dirty="0"/>
              <a:t>10 2014/20 Sayılı Uyuşturucu Kullanımı ve Bağımlılık ile Mücadele Genelgesi ile ilgili mevzuat kapsamında hazırlanan eylem planına yönelik çalışmalarını okul yönetimi ile birlikte planlar.</a:t>
            </a:r>
          </a:p>
        </p:txBody>
      </p:sp>
    </p:spTree>
    <p:extLst>
      <p:ext uri="{BB962C8B-B14F-4D97-AF65-F5344CB8AC3E}">
        <p14:creationId xmlns:p14="http://schemas.microsoft.com/office/powerpoint/2010/main" val="2686983877"/>
      </p:ext>
    </p:extLst>
  </p:cSld>
  <p:clrMapOvr>
    <a:masterClrMapping/>
  </p:clrMapOvr>
  <p:transition spd="slow" advClick="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Okullarda yapılması gereken çalışmalar</a:t>
            </a:r>
          </a:p>
        </p:txBody>
      </p:sp>
      <p:sp>
        <p:nvSpPr>
          <p:cNvPr id="3" name="2 İçerik Yer Tutucusu"/>
          <p:cNvSpPr>
            <a:spLocks noGrp="1"/>
          </p:cNvSpPr>
          <p:nvPr>
            <p:ph idx="1"/>
          </p:nvPr>
        </p:nvSpPr>
        <p:spPr/>
        <p:txBody>
          <a:bodyPr>
            <a:normAutofit/>
          </a:bodyPr>
          <a:lstStyle/>
          <a:p>
            <a:r>
              <a:rPr lang="tr-TR" dirty="0"/>
              <a:t>Kasım ayında risk haritalarının hazırlanıp ilgili Rehberlik ve Araştırma Merkezlerine gönderilmesi</a:t>
            </a:r>
          </a:p>
          <a:p>
            <a:r>
              <a:rPr lang="tr-TR" dirty="0"/>
              <a:t>Genel, yerel ve özel hedef doğrultusunda çalışmaların yapılması</a:t>
            </a:r>
          </a:p>
          <a:p>
            <a:r>
              <a:rPr lang="tr-TR" dirty="0"/>
              <a:t>Kadına ve Çocuğa Yönelik Şiddeti Önleme kapsamındaki çalışmaların yapılması</a:t>
            </a:r>
          </a:p>
          <a:p>
            <a:r>
              <a:rPr lang="tr-TR" dirty="0"/>
              <a:t>Türkiye Bağımlılıkla Mücadele kapsamında çalışmaların yapılması</a:t>
            </a:r>
          </a:p>
          <a:p>
            <a:r>
              <a:rPr lang="tr-TR" dirty="0"/>
              <a:t>Psikososyal Eğitim Programı kapsamında çalışmaların yapılması</a:t>
            </a:r>
          </a:p>
          <a:p>
            <a:r>
              <a:rPr lang="tr-TR" dirty="0"/>
              <a:t>Mayıs ayında Rehberlik İhtiyaç Belirleme Anketlerinin yapılması</a:t>
            </a:r>
          </a:p>
        </p:txBody>
      </p:sp>
    </p:spTree>
    <p:extLst>
      <p:ext uri="{BB962C8B-B14F-4D97-AF65-F5344CB8AC3E}">
        <p14:creationId xmlns:p14="http://schemas.microsoft.com/office/powerpoint/2010/main" val="496239097"/>
      </p:ext>
    </p:extLst>
  </p:cSld>
  <p:clrMapOvr>
    <a:masterClrMapping/>
  </p:clrMapOvr>
  <p:transition spd="slow" advClick="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Etik Yönerge Hakkında Bilgilendirme</a:t>
            </a:r>
          </a:p>
        </p:txBody>
      </p:sp>
      <p:sp>
        <p:nvSpPr>
          <p:cNvPr id="3" name="2 İçerik Yer Tutucusu"/>
          <p:cNvSpPr>
            <a:spLocks noGrp="1"/>
          </p:cNvSpPr>
          <p:nvPr>
            <p:ph idx="1"/>
          </p:nvPr>
        </p:nvSpPr>
        <p:spPr/>
        <p:txBody>
          <a:bodyPr>
            <a:normAutofit fontScale="92500" lnSpcReduction="20000"/>
          </a:bodyPr>
          <a:lstStyle/>
          <a:p>
            <a:r>
              <a:rPr lang="tr-TR" dirty="0"/>
              <a:t>Rehberlik ve psikolojik danışma hizmetlerinin etik ilkeleri</a:t>
            </a:r>
          </a:p>
          <a:p>
            <a:r>
              <a:rPr lang="tr-TR" dirty="0"/>
              <a:t>MADDE 4 – (1)Rehberlik ve psikolojik danışma hizmetlerinin planlanması ve yürütülmesinde;</a:t>
            </a:r>
          </a:p>
          <a:p>
            <a:r>
              <a:rPr lang="tr-TR" dirty="0"/>
              <a:t>a)Yetkinlik,</a:t>
            </a:r>
          </a:p>
          <a:p>
            <a:r>
              <a:rPr lang="tr-TR" dirty="0"/>
              <a:t>b)Dürüstlük,</a:t>
            </a:r>
          </a:p>
          <a:p>
            <a:r>
              <a:rPr lang="tr-TR" dirty="0"/>
              <a:t>c)Gizlilik,</a:t>
            </a:r>
          </a:p>
          <a:p>
            <a:r>
              <a:rPr lang="tr-TR" dirty="0"/>
              <a:t>ç)Duyarlılık,</a:t>
            </a:r>
          </a:p>
          <a:p>
            <a:r>
              <a:rPr lang="tr-TR" dirty="0"/>
              <a:t>d)Bilimsellik,</a:t>
            </a:r>
          </a:p>
          <a:p>
            <a:r>
              <a:rPr lang="tr-TR" dirty="0"/>
              <a:t>e)Sorumluluk</a:t>
            </a:r>
          </a:p>
          <a:p>
            <a:r>
              <a:rPr lang="tr-TR" dirty="0"/>
              <a:t>ilkeleri esastır.</a:t>
            </a:r>
          </a:p>
        </p:txBody>
      </p:sp>
    </p:spTree>
    <p:extLst>
      <p:ext uri="{BB962C8B-B14F-4D97-AF65-F5344CB8AC3E}">
        <p14:creationId xmlns:p14="http://schemas.microsoft.com/office/powerpoint/2010/main" val="2527904195"/>
      </p:ext>
    </p:extLst>
  </p:cSld>
  <p:clrMapOvr>
    <a:masterClrMapping/>
  </p:clrMapOvr>
  <p:transition spd="slow" advClick="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Etik Yönerge Hakkında Bilgilendirme</a:t>
            </a:r>
          </a:p>
        </p:txBody>
      </p:sp>
      <p:sp>
        <p:nvSpPr>
          <p:cNvPr id="3" name="2 İçerik Yer Tutucusu"/>
          <p:cNvSpPr>
            <a:spLocks noGrp="1"/>
          </p:cNvSpPr>
          <p:nvPr>
            <p:ph idx="1"/>
          </p:nvPr>
        </p:nvSpPr>
        <p:spPr>
          <a:xfrm>
            <a:off x="208547" y="2009104"/>
            <a:ext cx="11871158" cy="4648369"/>
          </a:xfrm>
        </p:spPr>
        <p:txBody>
          <a:bodyPr>
            <a:noAutofit/>
          </a:bodyPr>
          <a:lstStyle/>
          <a:p>
            <a:pPr marL="0" indent="0">
              <a:buNone/>
            </a:pPr>
            <a:r>
              <a:rPr lang="tr-TR" sz="2100" dirty="0"/>
              <a:t>Rehberlik ve psikolojik danışma hizmetlerinden yararlanan bireylere ilişkin hizmetin gerektirdiği özel ve</a:t>
            </a:r>
          </a:p>
          <a:p>
            <a:pPr marL="0" indent="0">
              <a:buNone/>
            </a:pPr>
            <a:r>
              <a:rPr lang="tr-TR" sz="2100" dirty="0"/>
              <a:t>gizlilik içeren bilgi ve belgeleri, bireyin izni olmadan, birey reşit değilse velisinin izni olmadan adli ve idari</a:t>
            </a:r>
          </a:p>
          <a:p>
            <a:pPr marL="0" indent="0">
              <a:buNone/>
            </a:pPr>
            <a:r>
              <a:rPr lang="tr-TR" sz="2100" dirty="0"/>
              <a:t>soruşturma kapsamı haricinde paylaşmaz.</a:t>
            </a:r>
          </a:p>
          <a:p>
            <a:pPr marL="0" indent="0">
              <a:buNone/>
            </a:pPr>
            <a:r>
              <a:rPr lang="tr-TR" sz="2100" dirty="0"/>
              <a:t>Bireysel veya grupla psikolojik danışma sürecinin başlangıcında, kişinin kendine ya da başkalarına zarar</a:t>
            </a:r>
          </a:p>
          <a:p>
            <a:pPr marL="0" indent="0">
              <a:buNone/>
            </a:pPr>
            <a:r>
              <a:rPr lang="tr-TR" sz="2100" dirty="0"/>
              <a:t>vermiş ya da zarar verecek olması durumunda gizlilik ilkesinin geçerli olmayacağını ve danışma sürecinde elde</a:t>
            </a:r>
          </a:p>
          <a:p>
            <a:pPr marL="0" indent="0">
              <a:buNone/>
            </a:pPr>
            <a:r>
              <a:rPr lang="tr-TR" sz="2100" dirty="0"/>
              <a:t>edilen bilginin yetkili kişilerle paylaşılacağını bireye bildirir.</a:t>
            </a:r>
          </a:p>
          <a:p>
            <a:pPr marL="0" indent="0">
              <a:buNone/>
            </a:pPr>
            <a:r>
              <a:rPr lang="tr-TR" sz="2100" dirty="0"/>
              <a:t>İhmal ve istismar vakalarında veya ihmal ve istismar şüphesi durumlarında kişinin beyanını esas alarak</a:t>
            </a:r>
          </a:p>
          <a:p>
            <a:pPr marL="0" indent="0">
              <a:buNone/>
            </a:pPr>
            <a:r>
              <a:rPr lang="tr-TR" sz="2100" dirty="0"/>
              <a:t>olayın gerçekleştiği zamana bakmaksızın tutanak tutar ve gerekli mercilere bildirir.</a:t>
            </a:r>
          </a:p>
          <a:p>
            <a:pPr marL="0" indent="0">
              <a:buNone/>
            </a:pPr>
            <a:r>
              <a:rPr lang="tr-TR" sz="2100" dirty="0"/>
              <a:t>İhmal ve istismar vakalarının veya ihmal ve istismar şüphesi durumlarının bildirim süreci ve sonrasında</a:t>
            </a:r>
          </a:p>
          <a:p>
            <a:pPr marL="0" indent="0">
              <a:buNone/>
            </a:pPr>
            <a:r>
              <a:rPr lang="tr-TR" sz="2100" dirty="0"/>
              <a:t>bireyin en az şekilde etkilenmesi için gerekli desteği sağlar.</a:t>
            </a:r>
          </a:p>
        </p:txBody>
      </p:sp>
    </p:spTree>
    <p:extLst>
      <p:ext uri="{BB962C8B-B14F-4D97-AF65-F5344CB8AC3E}">
        <p14:creationId xmlns:p14="http://schemas.microsoft.com/office/powerpoint/2010/main" val="4174493873"/>
      </p:ext>
    </p:extLst>
  </p:cSld>
  <p:clrMapOvr>
    <a:masterClrMapping/>
  </p:clrMapOvr>
  <p:transition spd="slow" advClick="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E-rehberlik</a:t>
            </a:r>
          </a:p>
        </p:txBody>
      </p:sp>
      <p:sp>
        <p:nvSpPr>
          <p:cNvPr id="3" name="2 İçerik Yer Tutucusu"/>
          <p:cNvSpPr>
            <a:spLocks noGrp="1"/>
          </p:cNvSpPr>
          <p:nvPr>
            <p:ph idx="1"/>
          </p:nvPr>
        </p:nvSpPr>
        <p:spPr/>
        <p:txBody>
          <a:bodyPr>
            <a:normAutofit lnSpcReduction="10000"/>
          </a:bodyPr>
          <a:lstStyle/>
          <a:p>
            <a:r>
              <a:rPr lang="tr-TR" dirty="0"/>
              <a:t> e-REHBERLİK MODÜLÜ KİMLER TARAFINDAN, NE AMAÇLA</a:t>
            </a:r>
          </a:p>
          <a:p>
            <a:r>
              <a:rPr lang="tr-TR" dirty="0"/>
              <a:t>KULLANILIR?</a:t>
            </a:r>
          </a:p>
          <a:p>
            <a:r>
              <a:rPr lang="tr-TR" b="1" dirty="0"/>
              <a:t>Rehberlik Öğretmenleri:</a:t>
            </a:r>
          </a:p>
          <a:p>
            <a:r>
              <a:rPr lang="tr-TR" dirty="0"/>
              <a:t> Yıllık rehberlik programı hazırlanması,</a:t>
            </a:r>
          </a:p>
          <a:p>
            <a:r>
              <a:rPr lang="tr-TR" dirty="0"/>
              <a:t>Haftalık program hazırlanması,</a:t>
            </a:r>
          </a:p>
          <a:p>
            <a:r>
              <a:rPr lang="tr-TR" dirty="0"/>
              <a:t> Bireysel ve grup veri girişlerinin yapılması,</a:t>
            </a:r>
          </a:p>
          <a:p>
            <a:r>
              <a:rPr lang="tr-TR" dirty="0"/>
              <a:t> Yapılan çalışmaların raporlanması ve görüntülenmesi,</a:t>
            </a:r>
          </a:p>
          <a:p>
            <a:r>
              <a:rPr lang="tr-TR" dirty="0"/>
              <a:t> Eğitsel Değerlendirme İstek Formları’ </a:t>
            </a:r>
            <a:r>
              <a:rPr lang="tr-TR" dirty="0" err="1"/>
              <a:t>nın</a:t>
            </a:r>
            <a:r>
              <a:rPr lang="tr-TR" dirty="0"/>
              <a:t> ilgili bölümlerinin doldurulması </a:t>
            </a:r>
            <a:r>
              <a:rPr lang="tr-TR" b="1" dirty="0">
                <a:solidFill>
                  <a:srgbClr val="FF0000"/>
                </a:solidFill>
              </a:rPr>
              <a:t>(Henüz aktif edilmedi)</a:t>
            </a:r>
          </a:p>
          <a:p>
            <a:endParaRPr lang="tr-TR" dirty="0"/>
          </a:p>
        </p:txBody>
      </p:sp>
    </p:spTree>
    <p:extLst>
      <p:ext uri="{BB962C8B-B14F-4D97-AF65-F5344CB8AC3E}">
        <p14:creationId xmlns:p14="http://schemas.microsoft.com/office/powerpoint/2010/main" val="2697206654"/>
      </p:ext>
    </p:extLst>
  </p:cSld>
  <p:clrMapOvr>
    <a:masterClrMapping/>
  </p:clrMapOvr>
  <p:transition spd="slow" advClick="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E-rehberlik</a:t>
            </a:r>
          </a:p>
        </p:txBody>
      </p:sp>
      <p:sp>
        <p:nvSpPr>
          <p:cNvPr id="3" name="2 İçerik Yer Tutucusu"/>
          <p:cNvSpPr>
            <a:spLocks noGrp="1"/>
          </p:cNvSpPr>
          <p:nvPr>
            <p:ph idx="1"/>
          </p:nvPr>
        </p:nvSpPr>
        <p:spPr/>
        <p:txBody>
          <a:bodyPr>
            <a:normAutofit/>
          </a:bodyPr>
          <a:lstStyle/>
          <a:p>
            <a:r>
              <a:rPr lang="tr-TR" b="1" dirty="0"/>
              <a:t>Eğitim Kurumu Müdürleri:</a:t>
            </a:r>
          </a:p>
          <a:p>
            <a:r>
              <a:rPr lang="tr-TR" dirty="0"/>
              <a:t> Yıllık rehberlik programı onaylama ve görüntüleme,</a:t>
            </a:r>
          </a:p>
          <a:p>
            <a:r>
              <a:rPr lang="tr-TR" dirty="0"/>
              <a:t> Haftalık program görüntüleme,</a:t>
            </a:r>
          </a:p>
          <a:p>
            <a:r>
              <a:rPr lang="tr-TR" dirty="0"/>
              <a:t> Eğitsel Değerlendirme İstek Formu onaylama,</a:t>
            </a:r>
          </a:p>
          <a:p>
            <a:r>
              <a:rPr lang="tr-TR" dirty="0"/>
              <a:t> Okulda verilen rehberlik hizmetlerinin raporunu görüntüleme,</a:t>
            </a:r>
          </a:p>
          <a:p>
            <a:r>
              <a:rPr lang="tr-TR" dirty="0"/>
              <a:t> Özel hedef girişinin yapılması</a:t>
            </a:r>
          </a:p>
          <a:p>
            <a:endParaRPr lang="tr-TR" dirty="0"/>
          </a:p>
        </p:txBody>
      </p:sp>
    </p:spTree>
    <p:extLst>
      <p:ext uri="{BB962C8B-B14F-4D97-AF65-F5344CB8AC3E}">
        <p14:creationId xmlns:p14="http://schemas.microsoft.com/office/powerpoint/2010/main" val="2552494681"/>
      </p:ext>
    </p:extLst>
  </p:cSld>
  <p:clrMapOvr>
    <a:masterClrMapping/>
  </p:clrMapOvr>
  <p:transition spd="slow" advClick="0">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cstate="print"/>
          <a:srcRect l="21129" t="26049" r="24039" b="9226"/>
          <a:stretch/>
        </p:blipFill>
        <p:spPr>
          <a:xfrm>
            <a:off x="1262129" y="1596980"/>
            <a:ext cx="8713174" cy="5261020"/>
          </a:xfrm>
          <a:prstGeom prst="rect">
            <a:avLst/>
          </a:prstGeom>
        </p:spPr>
      </p:pic>
      <p:sp>
        <p:nvSpPr>
          <p:cNvPr id="5" name="Metin kutusu 4"/>
          <p:cNvSpPr txBox="1"/>
          <p:nvPr/>
        </p:nvSpPr>
        <p:spPr>
          <a:xfrm>
            <a:off x="9002332" y="1854558"/>
            <a:ext cx="2923505" cy="830997"/>
          </a:xfrm>
          <a:prstGeom prst="rect">
            <a:avLst/>
          </a:prstGeom>
          <a:noFill/>
        </p:spPr>
        <p:txBody>
          <a:bodyPr wrap="square" rtlCol="0">
            <a:spAutoFit/>
          </a:bodyPr>
          <a:lstStyle/>
          <a:p>
            <a:pPr algn="ctr"/>
            <a:r>
              <a:rPr lang="tr-TR" sz="2400" b="1" dirty="0"/>
              <a:t>BİLDİRİM YÜKÜMLÜLÜĞÜ</a:t>
            </a:r>
          </a:p>
        </p:txBody>
      </p:sp>
    </p:spTree>
    <p:extLst>
      <p:ext uri="{BB962C8B-B14F-4D97-AF65-F5344CB8AC3E}">
        <p14:creationId xmlns:p14="http://schemas.microsoft.com/office/powerpoint/2010/main" val="2350001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cstate="print"/>
          <a:srcRect l="21788" t="25463" r="23215" b="19769"/>
          <a:stretch/>
        </p:blipFill>
        <p:spPr>
          <a:xfrm>
            <a:off x="1506829" y="1739471"/>
            <a:ext cx="8744754" cy="4896016"/>
          </a:xfrm>
          <a:prstGeom prst="rect">
            <a:avLst/>
          </a:prstGeom>
        </p:spPr>
      </p:pic>
    </p:spTree>
    <p:extLst>
      <p:ext uri="{BB962C8B-B14F-4D97-AF65-F5344CB8AC3E}">
        <p14:creationId xmlns:p14="http://schemas.microsoft.com/office/powerpoint/2010/main" val="3138151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cstate="print"/>
          <a:srcRect l="2192" t="22242" r="2303" b="20400"/>
          <a:stretch/>
        </p:blipFill>
        <p:spPr>
          <a:xfrm>
            <a:off x="231819" y="1790163"/>
            <a:ext cx="11747573" cy="484245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32332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Rehberlik Servislerini İlgilendiren Yönetmelikler </a:t>
            </a:r>
          </a:p>
        </p:txBody>
      </p:sp>
      <p:sp>
        <p:nvSpPr>
          <p:cNvPr id="3" name="İçerik Yer Tutucusu 2"/>
          <p:cNvSpPr>
            <a:spLocks noGrp="1"/>
          </p:cNvSpPr>
          <p:nvPr>
            <p:ph idx="1"/>
          </p:nvPr>
        </p:nvSpPr>
        <p:spPr/>
        <p:txBody>
          <a:bodyPr>
            <a:normAutofit lnSpcReduction="10000"/>
          </a:bodyPr>
          <a:lstStyle/>
          <a:p>
            <a:r>
              <a:rPr lang="tr-TR" dirty="0"/>
              <a:t>Psikolojik Danışmanlık ve Rehberlik Hizmetleri Yönetmeliği</a:t>
            </a:r>
          </a:p>
          <a:p>
            <a:r>
              <a:rPr lang="tr-TR" dirty="0"/>
              <a:t>Özel Eğitim Hizmetleri Yönetmeliği</a:t>
            </a:r>
          </a:p>
          <a:p>
            <a:r>
              <a:rPr lang="tr-TR" dirty="0"/>
              <a:t>2018/6 Sayılı Genelge</a:t>
            </a:r>
          </a:p>
          <a:p>
            <a:r>
              <a:rPr lang="tr-TR" dirty="0"/>
              <a:t>Psikolojik Danışmanlık ve Rehberlik Hizmetleri Etik Yönergesi</a:t>
            </a:r>
          </a:p>
          <a:p>
            <a:r>
              <a:rPr lang="tr-TR" dirty="0"/>
              <a:t>Psikososyal Koruma, Önleme ve Krize Müdahale Hizmetleri Yönergesi</a:t>
            </a:r>
          </a:p>
          <a:p>
            <a:r>
              <a:rPr lang="tr-TR" dirty="0"/>
              <a:t>Çocuk Koruma Kanuna Göre Verilen Koruyucu ve Destekleyici Tedbir Kararlarının Uygulanması Hakkında Yönetmelik</a:t>
            </a:r>
          </a:p>
          <a:p>
            <a:r>
              <a:rPr lang="tr-TR" dirty="0"/>
              <a:t>Danışmanlık Tedbiri Kararlarının Uygulanması Hakkında Yönetmelik</a:t>
            </a:r>
          </a:p>
        </p:txBody>
      </p:sp>
    </p:spTree>
    <p:extLst>
      <p:ext uri="{BB962C8B-B14F-4D97-AF65-F5344CB8AC3E}">
        <p14:creationId xmlns:p14="http://schemas.microsoft.com/office/powerpoint/2010/main" val="1691816872"/>
      </p:ext>
    </p:extLst>
  </p:cSld>
  <p:clrMapOvr>
    <a:masterClrMapping/>
  </p:clrMapOvr>
  <p:transition spd="slow" advClick="0">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69894" y="106644"/>
            <a:ext cx="5406189" cy="1529651"/>
          </a:xfrm>
        </p:spPr>
        <p:txBody>
          <a:bodyPr>
            <a:noAutofit/>
          </a:bodyPr>
          <a:lstStyle/>
          <a:p>
            <a:r>
              <a:rPr lang="tr-TR" sz="3000" dirty="0"/>
              <a:t>TEKİR-AĞ KAPSAMINDAKİ REHBERLİK FAALİYETLERİ</a:t>
            </a:r>
            <a:endParaRPr lang="tr-TR" sz="3500" b="1" dirty="0">
              <a:solidFill>
                <a:srgbClr val="FF0000"/>
              </a:solidFill>
            </a:endParaRPr>
          </a:p>
        </p:txBody>
      </p:sp>
      <p:sp>
        <p:nvSpPr>
          <p:cNvPr id="3" name="İçerik Yer Tutucusu 2"/>
          <p:cNvSpPr>
            <a:spLocks noGrp="1"/>
          </p:cNvSpPr>
          <p:nvPr>
            <p:ph idx="1"/>
          </p:nvPr>
        </p:nvSpPr>
        <p:spPr/>
        <p:txBody>
          <a:bodyPr>
            <a:normAutofit lnSpcReduction="10000"/>
          </a:bodyPr>
          <a:lstStyle/>
          <a:p>
            <a:r>
              <a:rPr lang="tr-TR" dirty="0"/>
              <a:t>Üst Eğitim Kurumları Tanıtımı</a:t>
            </a:r>
          </a:p>
          <a:p>
            <a:r>
              <a:rPr lang="tr-TR" dirty="0"/>
              <a:t>Devamsızlık Nedenleri ve Akademik Başarı</a:t>
            </a:r>
          </a:p>
          <a:p>
            <a:r>
              <a:rPr lang="tr-TR" dirty="0"/>
              <a:t>Akran Zorbalığı</a:t>
            </a:r>
          </a:p>
          <a:p>
            <a:r>
              <a:rPr lang="tr-TR" dirty="0"/>
              <a:t>TBM Eğitimleri</a:t>
            </a:r>
          </a:p>
          <a:p>
            <a:r>
              <a:rPr lang="tr-TR" dirty="0"/>
              <a:t>Verimli ders çalışma ve sınav kaygısı</a:t>
            </a:r>
          </a:p>
          <a:p>
            <a:r>
              <a:rPr lang="tr-TR" dirty="0"/>
              <a:t>Otizm</a:t>
            </a:r>
          </a:p>
          <a:p>
            <a:r>
              <a:rPr lang="tr-TR" dirty="0"/>
              <a:t>İletişim becerileri</a:t>
            </a:r>
          </a:p>
          <a:p>
            <a:pPr marL="0" indent="0">
              <a:buNone/>
            </a:pPr>
            <a:r>
              <a:rPr lang="tr-TR" dirty="0">
                <a:hlinkClick r:id="rId2"/>
              </a:rPr>
              <a:t>https://tekirdagram.meb.k12.tr/icerikler/tekir-ag-kapsamindaki-rehberlik-faaliyetleri_12438328.html</a:t>
            </a:r>
            <a:endParaRPr lang="tr-TR" dirty="0"/>
          </a:p>
          <a:p>
            <a:endParaRPr lang="tr-TR" dirty="0"/>
          </a:p>
        </p:txBody>
      </p:sp>
    </p:spTree>
    <p:extLst>
      <p:ext uri="{BB962C8B-B14F-4D97-AF65-F5344CB8AC3E}">
        <p14:creationId xmlns:p14="http://schemas.microsoft.com/office/powerpoint/2010/main" val="2835300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3863661" y="368968"/>
            <a:ext cx="5280339" cy="1163618"/>
          </a:xfrm>
          <a:prstGeom prst="rect">
            <a:avLst/>
          </a:prstGeom>
          <a:solidFill>
            <a:schemeClr val="bg1">
              <a:alpha val="50000"/>
            </a:schemeClr>
          </a:solidFill>
        </p:spPr>
        <p:txBody>
          <a:bodyPr>
            <a:normAutofit fontScale="82500" lnSpcReduction="10000"/>
          </a:bodyPr>
          <a:lstStyle>
            <a:lvl1pPr algn="l" defTabSz="914400" rtl="0" eaLnBrk="1" latinLnBrk="0" hangingPunct="1">
              <a:lnSpc>
                <a:spcPct val="90000"/>
              </a:lnSpc>
              <a:spcBef>
                <a:spcPct val="0"/>
              </a:spcBef>
              <a:buNone/>
              <a:defRPr sz="4400" b="1" kern="1200">
                <a:solidFill>
                  <a:srgbClr val="FF0000"/>
                </a:solidFill>
                <a:latin typeface="Times New Roman" pitchFamily="18" charset="0"/>
                <a:ea typeface="+mj-ea"/>
                <a:cs typeface="Times New Roman" pitchFamily="18" charset="0"/>
              </a:defRPr>
            </a:lvl1pPr>
          </a:lstStyle>
          <a:p>
            <a:pPr algn="ctr"/>
            <a:r>
              <a:rPr lang="tr-TR" dirty="0"/>
              <a:t>Özel Eğitim ve Rehberlik Hizmetleri Sunum</a:t>
            </a:r>
          </a:p>
        </p:txBody>
      </p:sp>
      <p:pic>
        <p:nvPicPr>
          <p:cNvPr id="4" name="Resim 3"/>
          <p:cNvPicPr>
            <a:picLocks noChangeAspect="1"/>
          </p:cNvPicPr>
          <p:nvPr/>
        </p:nvPicPr>
        <p:blipFill rotWithShape="1">
          <a:blip r:embed="rId2" cstate="print"/>
          <a:srcRect l="2763" t="19166" r="3290" b="35432"/>
          <a:stretch/>
        </p:blipFill>
        <p:spPr>
          <a:xfrm>
            <a:off x="304799" y="1764632"/>
            <a:ext cx="11454063" cy="4074693"/>
          </a:xfrm>
          <a:prstGeom prst="rect">
            <a:avLst/>
          </a:prstGeom>
        </p:spPr>
      </p:pic>
    </p:spTree>
    <p:extLst>
      <p:ext uri="{BB962C8B-B14F-4D97-AF65-F5344CB8AC3E}">
        <p14:creationId xmlns:p14="http://schemas.microsoft.com/office/powerpoint/2010/main" val="2828514960"/>
      </p:ext>
    </p:extLst>
  </p:cSld>
  <p:clrMapOvr>
    <a:masterClrMapping/>
  </p:clrMapOvr>
  <p:transition spd="slow" advClick="0">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38730" y="226910"/>
            <a:ext cx="4407965" cy="1077218"/>
          </a:xfrm>
          <a:prstGeom prst="rect">
            <a:avLst/>
          </a:prstGeom>
          <a:solidFill>
            <a:schemeClr val="bg1">
              <a:alpha val="48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all" spc="0" normalizeH="0" baseline="0" noProof="0" dirty="0">
                <a:ln>
                  <a:noFill/>
                </a:ln>
                <a:solidFill>
                  <a:srgbClr val="FF0000"/>
                </a:solidFill>
                <a:effectLst/>
                <a:uLnTx/>
                <a:uFillTx/>
                <a:latin typeface="Calibri" panose="020F0502020204030204" pitchFamily="34" charset="0"/>
                <a:cs typeface="Calibri" panose="020F0502020204030204" pitchFamily="34" charset="0"/>
              </a:rPr>
              <a:t>Sınıf rehberlik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all" spc="0" normalizeH="0" baseline="0" noProof="0" dirty="0">
                <a:ln>
                  <a:noFill/>
                </a:ln>
                <a:solidFill>
                  <a:srgbClr val="FF0000"/>
                </a:solidFill>
                <a:effectLst/>
                <a:uLnTx/>
                <a:uFillTx/>
                <a:latin typeface="Calibri" panose="020F0502020204030204" pitchFamily="34" charset="0"/>
                <a:cs typeface="Calibri" panose="020F0502020204030204" pitchFamily="34" charset="0"/>
              </a:rPr>
              <a:t>program tanıtımları</a:t>
            </a:r>
            <a:endParaRPr kumimoji="0" lang="tr-TR" sz="32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 name="Dikdörtgen 2"/>
          <p:cNvSpPr/>
          <p:nvPr/>
        </p:nvSpPr>
        <p:spPr>
          <a:xfrm>
            <a:off x="673768" y="2095182"/>
            <a:ext cx="11213431" cy="3981346"/>
          </a:xfrm>
          <a:prstGeom prst="rect">
            <a:avLst/>
          </a:prstGeom>
        </p:spPr>
        <p:txBody>
          <a:bodyPr wrap="square">
            <a:spAutoFit/>
          </a:bodyPr>
          <a:lstStyle/>
          <a:p>
            <a:pPr marL="285750" indent="-285750">
              <a:lnSpc>
                <a:spcPct val="200000"/>
              </a:lnSpc>
              <a:buFont typeface="Arial" panose="020B0604020202020204" pitchFamily="34" charset="0"/>
              <a:buChar char="•"/>
            </a:pPr>
            <a:r>
              <a:rPr lang="tr-TR" sz="2600" dirty="0">
                <a:hlinkClick r:id="rId2"/>
              </a:rPr>
              <a:t>https://orgm.meb.gov.tr/www/icerik_goruntule.php?KNO=1777</a:t>
            </a:r>
            <a:endParaRPr lang="tr-TR" sz="2600" dirty="0"/>
          </a:p>
          <a:p>
            <a:pPr marL="285750" indent="-285750">
              <a:lnSpc>
                <a:spcPct val="200000"/>
              </a:lnSpc>
              <a:buFont typeface="Arial" panose="020B0604020202020204" pitchFamily="34" charset="0"/>
              <a:buChar char="•"/>
            </a:pPr>
            <a:r>
              <a:rPr lang="tr-TR" sz="2600" dirty="0">
                <a:hlinkClick r:id="rId3"/>
              </a:rPr>
              <a:t>https://orgm.meb.gov.tr/disrep/index.html</a:t>
            </a:r>
            <a:endParaRPr lang="tr-TR" sz="2600" dirty="0"/>
          </a:p>
          <a:p>
            <a:pPr marL="285750" indent="-285750">
              <a:lnSpc>
                <a:spcPct val="200000"/>
              </a:lnSpc>
              <a:buFont typeface="Arial" panose="020B0604020202020204" pitchFamily="34" charset="0"/>
              <a:buChar char="•"/>
            </a:pPr>
            <a:r>
              <a:rPr lang="tr-TR" sz="2600" dirty="0">
                <a:hlinkClick r:id="rId4"/>
              </a:rPr>
              <a:t>https://www.youtube.com/watch?v=dQ4brfm9rCo&amp;t=3s&amp;ab_channel=Tekirda%C4%9FRehberlikve%C3%96zelE%C4%9Fitim</a:t>
            </a:r>
            <a:endParaRPr lang="tr-TR" sz="2600" dirty="0"/>
          </a:p>
          <a:p>
            <a:pPr marL="285750" indent="-285750">
              <a:lnSpc>
                <a:spcPct val="200000"/>
              </a:lnSpc>
              <a:buFont typeface="Arial" panose="020B0604020202020204" pitchFamily="34" charset="0"/>
              <a:buChar char="•"/>
            </a:pPr>
            <a:endParaRPr lang="tr-TR" sz="2600" dirty="0"/>
          </a:p>
        </p:txBody>
      </p:sp>
    </p:spTree>
    <p:extLst>
      <p:ext uri="{BB962C8B-B14F-4D97-AF65-F5344CB8AC3E}">
        <p14:creationId xmlns:p14="http://schemas.microsoft.com/office/powerpoint/2010/main" val="4221210745"/>
      </p:ext>
    </p:extLst>
  </p:cSld>
  <p:clrMapOvr>
    <a:masterClrMapping/>
  </p:clrMapOvr>
  <p:transition spd="slow" advClick="0">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print"/>
          <a:srcRect l="9210" t="5125" r="12105" b="7348"/>
          <a:stretch/>
        </p:blipFill>
        <p:spPr>
          <a:xfrm>
            <a:off x="1459831" y="1588168"/>
            <a:ext cx="8967537" cy="5285874"/>
          </a:xfrm>
          <a:prstGeom prst="rect">
            <a:avLst/>
          </a:prstGeom>
        </p:spPr>
      </p:pic>
      <p:sp>
        <p:nvSpPr>
          <p:cNvPr id="3" name="1 Başlık"/>
          <p:cNvSpPr txBox="1">
            <a:spLocks/>
          </p:cNvSpPr>
          <p:nvPr/>
        </p:nvSpPr>
        <p:spPr>
          <a:xfrm>
            <a:off x="3863661" y="368968"/>
            <a:ext cx="5280339" cy="1163618"/>
          </a:xfrm>
          <a:prstGeom prst="rect">
            <a:avLst/>
          </a:prstGeom>
          <a:solidFill>
            <a:schemeClr val="bg1">
              <a:alpha val="50000"/>
            </a:schemeClr>
          </a:solidFill>
        </p:spPr>
        <p:txBody>
          <a:bodyPr>
            <a:normAutofit fontScale="97500"/>
          </a:bodyPr>
          <a:lstStyle>
            <a:lvl1pPr algn="l" defTabSz="914400" rtl="0" eaLnBrk="1" latinLnBrk="0" hangingPunct="1">
              <a:lnSpc>
                <a:spcPct val="90000"/>
              </a:lnSpc>
              <a:spcBef>
                <a:spcPct val="0"/>
              </a:spcBef>
              <a:buNone/>
              <a:defRPr sz="4400" b="1" kern="1200">
                <a:solidFill>
                  <a:srgbClr val="FF0000"/>
                </a:solidFill>
                <a:latin typeface="Times New Roman" pitchFamily="18" charset="0"/>
                <a:ea typeface="+mj-ea"/>
                <a:cs typeface="Times New Roman" pitchFamily="18" charset="0"/>
              </a:defRPr>
            </a:lvl1pPr>
          </a:lstStyle>
          <a:p>
            <a:pPr algn="ctr"/>
            <a:r>
              <a:rPr lang="tr-TR" dirty="0"/>
              <a:t>E-yayınlar</a:t>
            </a:r>
          </a:p>
        </p:txBody>
      </p:sp>
    </p:spTree>
    <p:extLst>
      <p:ext uri="{BB962C8B-B14F-4D97-AF65-F5344CB8AC3E}">
        <p14:creationId xmlns:p14="http://schemas.microsoft.com/office/powerpoint/2010/main" val="1089269029"/>
      </p:ext>
    </p:extLst>
  </p:cSld>
  <p:clrMapOvr>
    <a:masterClrMapping/>
  </p:clrMapOvr>
  <p:transition spd="slow" advClick="0">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5305" y="154771"/>
            <a:ext cx="5983705" cy="1384995"/>
          </a:xfrm>
          <a:prstGeom prst="rect">
            <a:avLst/>
          </a:prstGeom>
          <a:solidFill>
            <a:schemeClr val="bg1">
              <a:alpha val="47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all" spc="0" normalizeH="0" baseline="0" noProof="0" dirty="0">
                <a:ln>
                  <a:noFill/>
                </a:ln>
                <a:solidFill>
                  <a:srgbClr val="FF0000"/>
                </a:solidFill>
                <a:effectLst/>
                <a:uLnTx/>
                <a:uFillTx/>
                <a:latin typeface="Calibri" panose="020F0502020204030204" pitchFamily="34" charset="0"/>
                <a:cs typeface="Calibri" panose="020F0502020204030204" pitchFamily="34" charset="0"/>
              </a:rPr>
              <a:t>Acil destek gerektiren durumlarda izlenecek yol haritası</a:t>
            </a:r>
            <a:endParaRPr kumimoji="0" lang="tr-TR" sz="2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 name="Metin kutusu 2"/>
          <p:cNvSpPr txBox="1"/>
          <p:nvPr/>
        </p:nvSpPr>
        <p:spPr>
          <a:xfrm>
            <a:off x="449179" y="2021306"/>
            <a:ext cx="9468105" cy="4401205"/>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tr-TR" sz="2800" dirty="0"/>
              <a:t>İlgili RAM’ın Özel Eğitim Bölüm Başkanı / RPDH Bölüm Başkanı</a:t>
            </a:r>
          </a:p>
          <a:p>
            <a:pPr marL="285750" indent="-285750">
              <a:lnSpc>
                <a:spcPct val="200000"/>
              </a:lnSpc>
              <a:buFont typeface="Arial" panose="020B0604020202020204" pitchFamily="34" charset="0"/>
              <a:buChar char="•"/>
            </a:pPr>
            <a:r>
              <a:rPr lang="tr-TR" sz="2800" dirty="0"/>
              <a:t>İlgili RAM’ın Kurum Müdürü</a:t>
            </a:r>
          </a:p>
          <a:p>
            <a:pPr marL="285750" indent="-285750">
              <a:lnSpc>
                <a:spcPct val="200000"/>
              </a:lnSpc>
              <a:buFont typeface="Arial" panose="020B0604020202020204" pitchFamily="34" charset="0"/>
              <a:buChar char="•"/>
            </a:pPr>
            <a:r>
              <a:rPr lang="tr-TR" sz="2800" dirty="0"/>
              <a:t>İlçe Özel Eğitim ve Rehberlik Hizmetleri Şube Müdürü</a:t>
            </a:r>
          </a:p>
          <a:p>
            <a:pPr marL="285750" indent="-285750">
              <a:lnSpc>
                <a:spcPct val="200000"/>
              </a:lnSpc>
              <a:buFont typeface="Arial" panose="020B0604020202020204" pitchFamily="34" charset="0"/>
              <a:buChar char="•"/>
            </a:pPr>
            <a:r>
              <a:rPr lang="tr-TR" sz="2800" dirty="0"/>
              <a:t>İl Özel Eğitim ve Rehberlik Hizmetleri Şube Müdürü</a:t>
            </a:r>
          </a:p>
          <a:p>
            <a:pPr>
              <a:lnSpc>
                <a:spcPct val="200000"/>
              </a:lnSpc>
            </a:pPr>
            <a:endParaRPr lang="tr-TR" sz="2800" dirty="0"/>
          </a:p>
        </p:txBody>
      </p:sp>
    </p:spTree>
    <p:extLst>
      <p:ext uri="{BB962C8B-B14F-4D97-AF65-F5344CB8AC3E}">
        <p14:creationId xmlns:p14="http://schemas.microsoft.com/office/powerpoint/2010/main" val="1835745056"/>
      </p:ext>
    </p:extLst>
  </p:cSld>
  <p:clrMapOvr>
    <a:masterClrMapping/>
  </p:clrMapOvr>
  <p:transition spd="slow" advClick="0">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RAM’larda Psikolojik Danışmanlık ve Rehberlik Hizmetleri</a:t>
            </a:r>
          </a:p>
        </p:txBody>
      </p:sp>
      <p:sp>
        <p:nvSpPr>
          <p:cNvPr id="3" name="İçerik Yer Tutucusu 2"/>
          <p:cNvSpPr>
            <a:spLocks noGrp="1"/>
          </p:cNvSpPr>
          <p:nvPr>
            <p:ph idx="1"/>
          </p:nvPr>
        </p:nvSpPr>
        <p:spPr/>
        <p:txBody>
          <a:bodyPr/>
          <a:lstStyle/>
          <a:p>
            <a:r>
              <a:rPr lang="tr-TR" dirty="0"/>
              <a:t>Rehberlik normu olmayan okullara müşavirlik hizmeti</a:t>
            </a:r>
          </a:p>
          <a:p>
            <a:r>
              <a:rPr lang="tr-TR" dirty="0"/>
              <a:t>Okullardan «Psikolojik Destek Yönlendirme Formu» ile yönlendirilen öğrencilere psikolojik danışmanlık hizmeti</a:t>
            </a:r>
          </a:p>
          <a:p>
            <a:r>
              <a:rPr lang="tr-TR" dirty="0"/>
              <a:t>Okul rehberlik servisi ziyaretleri</a:t>
            </a:r>
          </a:p>
          <a:p>
            <a:r>
              <a:rPr lang="tr-TR" dirty="0"/>
              <a:t>İl genelindeki RİBA sonuçlarının değerlendirilmesi ve Risk haritalarının çıkarılması</a:t>
            </a:r>
          </a:p>
          <a:p>
            <a:r>
              <a:rPr lang="tr-TR" dirty="0"/>
              <a:t>E-rehberlik modülünden yıllık rehberlik planlarının ve sene sonu raporlarının değerlendirilmesi</a:t>
            </a:r>
          </a:p>
        </p:txBody>
      </p:sp>
    </p:spTree>
    <p:extLst>
      <p:ext uri="{BB962C8B-B14F-4D97-AF65-F5344CB8AC3E}">
        <p14:creationId xmlns:p14="http://schemas.microsoft.com/office/powerpoint/2010/main" val="3494337666"/>
      </p:ext>
    </p:extLst>
  </p:cSld>
  <p:clrMapOvr>
    <a:masterClrMapping/>
  </p:clrMapOvr>
  <p:transition spd="slow" advClick="0">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indir.jpg"/>
          <p:cNvPicPr>
            <a:picLocks noGrp="1" noChangeAspect="1"/>
          </p:cNvPicPr>
          <p:nvPr>
            <p:ph sz="half" idx="2"/>
          </p:nvPr>
        </p:nvPicPr>
        <p:blipFill>
          <a:blip r:embed="rId2" cstate="print"/>
          <a:srcRect l="12421" b="5337"/>
          <a:stretch>
            <a:fillRect/>
          </a:stretch>
        </p:blipFill>
        <p:spPr>
          <a:xfrm>
            <a:off x="3788229" y="2351314"/>
            <a:ext cx="8403771" cy="4506686"/>
          </a:xfrm>
        </p:spPr>
      </p:pic>
    </p:spTree>
    <p:extLst>
      <p:ext uri="{BB962C8B-B14F-4D97-AF65-F5344CB8AC3E}">
        <p14:creationId xmlns:p14="http://schemas.microsoft.com/office/powerpoint/2010/main" val="1794305572"/>
      </p:ext>
    </p:extLst>
  </p:cSld>
  <p:clrMapOvr>
    <a:masterClrMapping/>
  </p:clrMapOvr>
  <p:transition spd="slow" advClick="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63661" y="197700"/>
            <a:ext cx="6978510" cy="1334886"/>
          </a:xfrm>
        </p:spPr>
        <p:txBody>
          <a:bodyPr>
            <a:normAutofit fontScale="90000"/>
          </a:bodyPr>
          <a:lstStyle/>
          <a:p>
            <a:r>
              <a:rPr lang="tr-TR" dirty="0"/>
              <a:t>REHBERLİK VE PSİKOLOJİK DANIŞMA HİZMETLERİ YÜRÜTME KOMİSYONU</a:t>
            </a:r>
          </a:p>
        </p:txBody>
      </p:sp>
      <p:sp>
        <p:nvSpPr>
          <p:cNvPr id="3" name="2 İçerik Yer Tutucusu"/>
          <p:cNvSpPr>
            <a:spLocks noGrp="1"/>
          </p:cNvSpPr>
          <p:nvPr>
            <p:ph idx="1"/>
          </p:nvPr>
        </p:nvSpPr>
        <p:spPr/>
        <p:txBody>
          <a:bodyPr>
            <a:normAutofit lnSpcReduction="10000"/>
          </a:bodyPr>
          <a:lstStyle/>
          <a:p>
            <a:r>
              <a:rPr lang="tr-TR" dirty="0"/>
              <a:t>Yılda en az 3 sefer toplanırlar. Birinci ve ikinci dönemin başı ve ders yılı tamamlandığı ay içinde..</a:t>
            </a:r>
          </a:p>
          <a:p>
            <a:r>
              <a:rPr lang="tr-TR" dirty="0"/>
              <a:t>Okul müdürü başkanlığında,</a:t>
            </a:r>
          </a:p>
          <a:p>
            <a:r>
              <a:rPr lang="tr-TR" dirty="0"/>
              <a:t>Okul müdürü yardımcıları</a:t>
            </a:r>
          </a:p>
          <a:p>
            <a:r>
              <a:rPr lang="tr-TR" dirty="0"/>
              <a:t>Rehberlik servisi</a:t>
            </a:r>
          </a:p>
          <a:p>
            <a:r>
              <a:rPr lang="tr-TR" dirty="0"/>
              <a:t>Her sınıf seviyesinden seçilecek en az birer sınıf rehber öğretmeni</a:t>
            </a:r>
          </a:p>
          <a:p>
            <a:r>
              <a:rPr lang="tr-TR" dirty="0"/>
              <a:t>Disiplin kurulundan bir temsilci</a:t>
            </a:r>
          </a:p>
          <a:p>
            <a:r>
              <a:rPr lang="tr-TR" dirty="0"/>
              <a:t>Okul aile birliği ve koruma derneğinden birer temsilci</a:t>
            </a:r>
          </a:p>
          <a:p>
            <a:r>
              <a:rPr lang="tr-TR" dirty="0"/>
              <a:t>Okul öğrenci temsilcisi</a:t>
            </a:r>
          </a:p>
        </p:txBody>
      </p:sp>
    </p:spTree>
  </p:cSld>
  <p:clrMapOvr>
    <a:masterClrMapping/>
  </p:clrMapOvr>
  <p:transition spd="slow" advClick="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63661" y="197700"/>
            <a:ext cx="6978510" cy="1334886"/>
          </a:xfrm>
        </p:spPr>
        <p:txBody>
          <a:bodyPr>
            <a:normAutofit fontScale="90000"/>
          </a:bodyPr>
          <a:lstStyle/>
          <a:p>
            <a:r>
              <a:rPr lang="tr-TR" dirty="0"/>
              <a:t>REHBERLİK VE PSİKOLOJİK DANIŞMA HİZMETLERİ YÜRÜTME KOMİSYONU</a:t>
            </a:r>
          </a:p>
        </p:txBody>
      </p:sp>
      <p:sp>
        <p:nvSpPr>
          <p:cNvPr id="3" name="2 İçerik Yer Tutucusu"/>
          <p:cNvSpPr>
            <a:spLocks noGrp="1"/>
          </p:cNvSpPr>
          <p:nvPr>
            <p:ph idx="1"/>
          </p:nvPr>
        </p:nvSpPr>
        <p:spPr/>
        <p:txBody>
          <a:bodyPr>
            <a:normAutofit/>
          </a:bodyPr>
          <a:lstStyle/>
          <a:p>
            <a:r>
              <a:rPr lang="tr-TR" dirty="0"/>
              <a:t>Okul yıllık planı incelenir, görüş bildirilir.</a:t>
            </a:r>
          </a:p>
          <a:p>
            <a:r>
              <a:rPr lang="tr-TR" dirty="0"/>
              <a:t>Okulda ortaya çıkan sorunları inceler ve çözümüne ilişkin önlemleri belirler.</a:t>
            </a:r>
          </a:p>
          <a:p>
            <a:r>
              <a:rPr lang="tr-TR" dirty="0"/>
              <a:t>Eğitsel ve mesleki çalışmalar, yönlendirmeler vb çalışmaları düzenler.</a:t>
            </a:r>
          </a:p>
        </p:txBody>
      </p:sp>
    </p:spTree>
  </p:cSld>
  <p:clrMapOvr>
    <a:masterClrMapping/>
  </p:clrMapOvr>
  <p:transition spd="slow" advClick="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OKUL PSİKOSOSYAL KORUMA, ÖNLEME VE KRİZE MÜDAHALE </a:t>
            </a:r>
          </a:p>
        </p:txBody>
      </p:sp>
      <p:sp>
        <p:nvSpPr>
          <p:cNvPr id="3" name="2 İçerik Yer Tutucusu"/>
          <p:cNvSpPr>
            <a:spLocks noGrp="1"/>
          </p:cNvSpPr>
          <p:nvPr>
            <p:ph idx="1"/>
          </p:nvPr>
        </p:nvSpPr>
        <p:spPr/>
        <p:txBody>
          <a:bodyPr/>
          <a:lstStyle/>
          <a:p>
            <a:r>
              <a:rPr lang="tr-TR" dirty="0"/>
              <a:t>Doğal afetler ile kaza, ihmal, istismar, intihar, şiddet, savaş, terör, göç gibi </a:t>
            </a:r>
            <a:r>
              <a:rPr lang="tr-TR" dirty="0" err="1"/>
              <a:t>travmatik</a:t>
            </a:r>
            <a:r>
              <a:rPr lang="tr-TR" dirty="0"/>
              <a:t> olaylardan önce, olay anında ve sonrasında gerçekleştirilen psikolojik ve sosyal destek sağlamak üzere sunulan hizmetler.</a:t>
            </a:r>
          </a:p>
          <a:p>
            <a:endParaRPr lang="tr-TR" dirty="0"/>
          </a:p>
        </p:txBody>
      </p:sp>
    </p:spTree>
  </p:cSld>
  <p:clrMapOvr>
    <a:masterClrMapping/>
  </p:clrMapOvr>
  <p:transition spd="slow" advClick="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OKUL PSİKOSOSYAL KORUMA, ÖNLEME VE KRİZE MÜDAHALE </a:t>
            </a:r>
          </a:p>
        </p:txBody>
      </p:sp>
      <p:sp>
        <p:nvSpPr>
          <p:cNvPr id="3" name="2 İçerik Yer Tutucusu"/>
          <p:cNvSpPr>
            <a:spLocks noGrp="1"/>
          </p:cNvSpPr>
          <p:nvPr>
            <p:ph idx="1"/>
          </p:nvPr>
        </p:nvSpPr>
        <p:spPr/>
        <p:txBody>
          <a:bodyPr/>
          <a:lstStyle/>
          <a:p>
            <a:r>
              <a:rPr lang="tr-TR" dirty="0"/>
              <a:t>Okul müdürü veya okul müdürü tarafından görevlendirilmiş bir müdür yardımcısı</a:t>
            </a:r>
          </a:p>
          <a:p>
            <a:r>
              <a:rPr lang="tr-TR" dirty="0"/>
              <a:t>Rehberlik öğretmeni</a:t>
            </a:r>
          </a:p>
          <a:p>
            <a:r>
              <a:rPr lang="tr-TR" dirty="0"/>
              <a:t>Her sınıf düzeyinden en az bir sınıf öğretmeni ( rehberlik hizmetleri yürütme komisyonu üyesi)</a:t>
            </a:r>
          </a:p>
          <a:p>
            <a:r>
              <a:rPr lang="tr-TR" dirty="0"/>
              <a:t>Okul ekibi birinci dönemin başı, ikinci dönemin başı ve ikinci dönemin sonu olmak üzere yılda üç defa ve ihtiyaç duyulan hallerde toplanır.</a:t>
            </a:r>
          </a:p>
          <a:p>
            <a:pPr>
              <a:buNone/>
            </a:pPr>
            <a:endParaRPr lang="tr-TR" dirty="0"/>
          </a:p>
        </p:txBody>
      </p:sp>
    </p:spTree>
  </p:cSld>
  <p:clrMapOvr>
    <a:masterClrMapping/>
  </p:clrMapOvr>
  <p:transition spd="slow" advClick="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OKUL PSİKOSOSYAL KORUMA, ÖNLEME VE KRİZE MÜDAHALE </a:t>
            </a:r>
          </a:p>
        </p:txBody>
      </p:sp>
      <p:sp>
        <p:nvSpPr>
          <p:cNvPr id="3" name="2 İçerik Yer Tutucusu"/>
          <p:cNvSpPr>
            <a:spLocks noGrp="1"/>
          </p:cNvSpPr>
          <p:nvPr>
            <p:ph idx="1"/>
          </p:nvPr>
        </p:nvSpPr>
        <p:spPr/>
        <p:txBody>
          <a:bodyPr/>
          <a:lstStyle/>
          <a:p>
            <a:pPr>
              <a:buNone/>
            </a:pPr>
            <a:r>
              <a:rPr lang="tr-TR" dirty="0"/>
              <a:t>OKUL MÜDÜRLÜKLERİNİN GÖREV, YETKİ VE SORUMLULUKLARI</a:t>
            </a:r>
          </a:p>
          <a:p>
            <a:r>
              <a:rPr lang="tr-TR" dirty="0"/>
              <a:t>Ekibin kurulmasını sağlar.</a:t>
            </a:r>
          </a:p>
          <a:p>
            <a:r>
              <a:rPr lang="tr-TR" dirty="0"/>
              <a:t>Okul bünyesindeki tüm öğretmen ve personelin konuyla ilgili eğitim almasını sağlar.</a:t>
            </a:r>
          </a:p>
          <a:p>
            <a:r>
              <a:rPr lang="tr-TR" dirty="0"/>
              <a:t>Travma/ kriz durumunda ihtiyaç halinde okulda bulunan tüm öğretmenlere görev verir.</a:t>
            </a:r>
          </a:p>
          <a:p>
            <a:r>
              <a:rPr lang="tr-TR" dirty="0"/>
              <a:t>Durumlar sonucu hazırlanan raporları il/ilçe </a:t>
            </a:r>
            <a:r>
              <a:rPr lang="tr-TR" dirty="0" err="1"/>
              <a:t>memlere</a:t>
            </a:r>
            <a:r>
              <a:rPr lang="tr-TR" dirty="0"/>
              <a:t> gönderir.</a:t>
            </a:r>
          </a:p>
          <a:p>
            <a:pPr>
              <a:buNone/>
            </a:pPr>
            <a:endParaRPr lang="tr-TR" dirty="0"/>
          </a:p>
        </p:txBody>
      </p:sp>
    </p:spTree>
  </p:cSld>
  <p:clrMapOvr>
    <a:masterClrMapping/>
  </p:clrMapOvr>
  <p:transition spd="slow" advClick="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OKUL PSİKOSOSYAL KORUMA, ÖNLEME VE KRİZE MÜDAHALE </a:t>
            </a:r>
          </a:p>
        </p:txBody>
      </p:sp>
      <p:sp>
        <p:nvSpPr>
          <p:cNvPr id="3" name="2 İçerik Yer Tutucusu"/>
          <p:cNvSpPr>
            <a:spLocks noGrp="1"/>
          </p:cNvSpPr>
          <p:nvPr>
            <p:ph idx="1"/>
          </p:nvPr>
        </p:nvSpPr>
        <p:spPr/>
        <p:txBody>
          <a:bodyPr/>
          <a:lstStyle/>
          <a:p>
            <a:pPr>
              <a:buNone/>
            </a:pPr>
            <a:r>
              <a:rPr lang="tr-TR" dirty="0"/>
              <a:t>REHBERLİK SERVİSİNİN GÖREV, YETKİ VE SORUMLULUKLARI</a:t>
            </a:r>
          </a:p>
          <a:p>
            <a:r>
              <a:rPr lang="tr-TR" dirty="0" err="1"/>
              <a:t>Psikososyal</a:t>
            </a:r>
            <a:r>
              <a:rPr lang="tr-TR" dirty="0"/>
              <a:t> hizmetlerini okul yıllık programına dahil eder.</a:t>
            </a:r>
          </a:p>
          <a:p>
            <a:r>
              <a:rPr lang="tr-TR" dirty="0"/>
              <a:t>Okul risk haritasını oluşturur ve krizden etkilenen öğrencileri ilgili kurumlara yönlendirir ve izler.</a:t>
            </a:r>
          </a:p>
          <a:p>
            <a:r>
              <a:rPr lang="tr-TR" dirty="0"/>
              <a:t>Okul yönetimine, öğretmenlere, öğrencilere ve velilere yönelik çalışmalar düzenler.</a:t>
            </a:r>
          </a:p>
          <a:p>
            <a:r>
              <a:rPr lang="tr-TR" dirty="0"/>
              <a:t>Bireylere ilişkin kayıtları gizlilik ilkesine uygun şekilde muhafaza eder.</a:t>
            </a:r>
          </a:p>
          <a:p>
            <a:pPr>
              <a:buNone/>
            </a:pPr>
            <a:endParaRPr lang="tr-TR" dirty="0"/>
          </a:p>
        </p:txBody>
      </p:sp>
    </p:spTree>
  </p:cSld>
  <p:clrMapOvr>
    <a:masterClrMapping/>
  </p:clrMapOvr>
  <p:transition spd="slow" advClick="0">
    <p:push dir="u"/>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4177</TotalTime>
  <Words>1642</Words>
  <Application>Microsoft Office PowerPoint</Application>
  <PresentationFormat>Geniş ekran</PresentationFormat>
  <Paragraphs>159</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Office Teması</vt:lpstr>
      <vt:lpstr>PSİKOLOJİK DANIŞMANLIK VE REHBERLİK HİZMETLERİ</vt:lpstr>
      <vt:lpstr>PowerPoint Sunusu</vt:lpstr>
      <vt:lpstr>Rehberlik Servislerini İlgilendiren Yönetmelikler </vt:lpstr>
      <vt:lpstr>REHBERLİK VE PSİKOLOJİK DANIŞMA HİZMETLERİ YÜRÜTME KOMİSYONU</vt:lpstr>
      <vt:lpstr>REHBERLİK VE PSİKOLOJİK DANIŞMA HİZMETLERİ YÜRÜTME KOMİSYONU</vt:lpstr>
      <vt:lpstr>OKUL PSİKOSOSYAL KORUMA, ÖNLEME VE KRİZE MÜDAHALE </vt:lpstr>
      <vt:lpstr>OKUL PSİKOSOSYAL KORUMA, ÖNLEME VE KRİZE MÜDAHALE </vt:lpstr>
      <vt:lpstr>OKUL PSİKOSOSYAL KORUMA, ÖNLEME VE KRİZE MÜDAHALE </vt:lpstr>
      <vt:lpstr>OKUL PSİKOSOSYAL KORUMA, ÖNLEME VE KRİZE MÜDAHALE </vt:lpstr>
      <vt:lpstr>OKUL PSİKOSOSYAL KORUMA, ÖNLEME VE KRİZE MÜDAHALE </vt:lpstr>
      <vt:lpstr>OKUL PSİKOSOSYAL KORUMA, ÖNLEME VE KRİZE MÜDAHALE </vt:lpstr>
      <vt:lpstr>DANIŞMANLIK TEDBİRİ KARARLARININ UYGULAMA USUL VE ESASLARI HAKKINDA TEBLİĞ</vt:lpstr>
      <vt:lpstr>DANIŞMANLIK TEDBİRİ KARARLARININ UYGULAMA USUL VE ESASLARI HAKKINDA TEBLİĞ</vt:lpstr>
      <vt:lpstr>DANIŞMANLIK TEDBİRİ KARARLARININ UYGULAMA USUL VE ESASLARI HAKKINDA TEBLİĞ</vt:lpstr>
      <vt:lpstr>Rehber öğretmen/psikolojik danışmanın görevleri</vt:lpstr>
      <vt:lpstr>Rehber öğretmenlerin alması gereken zorunlu Eğitimler</vt:lpstr>
      <vt:lpstr>TÜRKİYE BAĞIMLILIKLA MÜCADELE OKUL ÇALIŞMALARI</vt:lpstr>
      <vt:lpstr>Çalışma saatleri</vt:lpstr>
      <vt:lpstr>Okullarda yapılması gereken çalışmalar</vt:lpstr>
      <vt:lpstr>Okullarda yapılması gereken çalışmalar</vt:lpstr>
      <vt:lpstr>Okullarda yapılması gereken çalışmalar</vt:lpstr>
      <vt:lpstr>Okullarda yapılması gereken çalışmalar</vt:lpstr>
      <vt:lpstr>Etik Yönerge Hakkında Bilgilendirme</vt:lpstr>
      <vt:lpstr>Etik Yönerge Hakkında Bilgilendirme</vt:lpstr>
      <vt:lpstr>E-rehberlik</vt:lpstr>
      <vt:lpstr>E-rehberlik</vt:lpstr>
      <vt:lpstr>PowerPoint Sunusu</vt:lpstr>
      <vt:lpstr>PowerPoint Sunusu</vt:lpstr>
      <vt:lpstr>PowerPoint Sunusu</vt:lpstr>
      <vt:lpstr>TEKİR-AĞ KAPSAMINDAKİ REHBERLİK FAALİYETLERİ</vt:lpstr>
      <vt:lpstr>PowerPoint Sunusu</vt:lpstr>
      <vt:lpstr>PowerPoint Sunusu</vt:lpstr>
      <vt:lpstr>PowerPoint Sunusu</vt:lpstr>
      <vt:lpstr>PowerPoint Sunusu</vt:lpstr>
      <vt:lpstr>RAM’larda Psikolojik Danışmanlık ve Rehberlik Hizmetleri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SuatAYDIN</dc:creator>
  <cp:lastModifiedBy>Sultan DENİZ</cp:lastModifiedBy>
  <cp:revision>188</cp:revision>
  <cp:lastPrinted>2018-08-03T07:00:55Z</cp:lastPrinted>
  <dcterms:created xsi:type="dcterms:W3CDTF">2018-06-13T07:52:44Z</dcterms:created>
  <dcterms:modified xsi:type="dcterms:W3CDTF">2022-04-28T15:27:45Z</dcterms:modified>
</cp:coreProperties>
</file>